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70" r:id="rId5"/>
    <p:sldId id="269" r:id="rId6"/>
    <p:sldId id="267" r:id="rId7"/>
    <p:sldId id="262" r:id="rId8"/>
    <p:sldId id="264" r:id="rId9"/>
    <p:sldId id="263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45" autoAdjust="0"/>
    <p:restoredTop sz="97338" autoAdjust="0"/>
  </p:normalViewPr>
  <p:slideViewPr>
    <p:cSldViewPr snapToGrid="0">
      <p:cViewPr varScale="1">
        <p:scale>
          <a:sx n="69" d="100"/>
          <a:sy n="69" d="100"/>
        </p:scale>
        <p:origin x="18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38475" cy="46513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8BFE74DE-D024-4F16-A6B3-FCED7A625010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31"/>
            <a:ext cx="5607050" cy="4183063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675"/>
            <a:ext cx="3038475" cy="46513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125E9E3E-86B0-4EFD-AD86-7BAA71603E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1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3468" y="253361"/>
            <a:ext cx="9144000" cy="854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74638"/>
            <a:ext cx="7264400" cy="8334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71" descr="NSS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4682" y="241128"/>
            <a:ext cx="883337" cy="88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3562200" y="-5180"/>
            <a:ext cx="191870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sz="1100" dirty="0" smtClean="0">
                <a:latin typeface="Century Gothic" pitchFamily="34" charset="0"/>
              </a:rPr>
              <a:t>UNCLASSIFIED//FOUO</a:t>
            </a:r>
            <a:endParaRPr lang="en-US" sz="1100" dirty="0">
              <a:latin typeface="Century Gothic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3583868" y="6620793"/>
            <a:ext cx="189703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sz="1100" dirty="0" smtClean="0">
                <a:latin typeface="Century Gothic" pitchFamily="34" charset="0"/>
              </a:rPr>
              <a:t>UNCLASSIFIED//FOUO</a:t>
            </a:r>
            <a:endParaRPr lang="en-US" sz="1100" dirty="0"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2EE28-7BC9-4336-9023-E9A6F2EC109E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4CB2D-7ED2-47B6-BA2D-E70D0D4B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National Preparedness Policy Review (NPPR) Sub-Policy Coordination Committee has been charged with reviewing national preparedness related policies for gaps, overlaps, and necessary updates</a:t>
            </a:r>
          </a:p>
          <a:p>
            <a:r>
              <a:rPr lang="en-US" dirty="0" smtClean="0"/>
              <a:t>Has identified 42 active policies related to resilience, national preparedness, or related mission areas</a:t>
            </a:r>
          </a:p>
          <a:p>
            <a:r>
              <a:rPr lang="en-US" dirty="0" smtClean="0"/>
              <a:t>Identified challenges with inconsistent implementation and lack of surety on which authorities are currently in effect</a:t>
            </a:r>
          </a:p>
        </p:txBody>
      </p:sp>
    </p:spTree>
    <p:extLst>
      <p:ext uri="{BB962C8B-B14F-4D97-AF65-F5344CB8AC3E}">
        <p14:creationId xmlns:p14="http://schemas.microsoft.com/office/powerpoint/2010/main" val="60102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NPPR Sub-PCC will make a series of recommendations to the Domestic Resilience Group (DRG) PCC</a:t>
            </a:r>
          </a:p>
          <a:p>
            <a:pPr lvl="1"/>
            <a:r>
              <a:rPr lang="en-US" dirty="0" smtClean="0"/>
              <a:t>Clarify domestic incident response roles and responsibilities</a:t>
            </a:r>
          </a:p>
          <a:p>
            <a:pPr lvl="1"/>
            <a:r>
              <a:rPr lang="en-US" dirty="0" smtClean="0"/>
              <a:t>Foster integration between preparedness mission areas</a:t>
            </a:r>
          </a:p>
          <a:p>
            <a:pPr lvl="1"/>
            <a:r>
              <a:rPr lang="en-US" dirty="0" smtClean="0"/>
              <a:t>Enhance the use of risk management principles</a:t>
            </a:r>
          </a:p>
          <a:p>
            <a:pPr lvl="1"/>
            <a:r>
              <a:rPr lang="en-US" dirty="0" smtClean="0"/>
              <a:t>Utilize exercises and evaluations for continuous improvement</a:t>
            </a:r>
          </a:p>
          <a:p>
            <a:pPr lvl="1"/>
            <a:r>
              <a:rPr lang="en-US" dirty="0" smtClean="0"/>
              <a:t>Synchronize planning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651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Clarify Roles and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Provide clarity regarding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the lead and supporting federal agencies for all non-Stafford Act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emergencies</a:t>
            </a:r>
          </a:p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Define the role of Sector Coordinating Councils during response and recovery operations and activities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Map out policies - numerous directives, orders, and other policies have created a web of overlapping missions and authorities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742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09" y="274638"/>
            <a:ext cx="7994073" cy="833442"/>
          </a:xfrm>
        </p:spPr>
        <p:txBody>
          <a:bodyPr>
            <a:noAutofit/>
          </a:bodyPr>
          <a:lstStyle/>
          <a:p>
            <a:r>
              <a:rPr lang="en-US" sz="4000" dirty="0" smtClean="0"/>
              <a:t>Integrate Preparedness Mission Areas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developing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National Resilience Strategy </a:t>
            </a:r>
          </a:p>
          <a:p>
            <a:r>
              <a:rPr lang="en-US" dirty="0" smtClean="0"/>
              <a:t>Improve </a:t>
            </a:r>
            <a:r>
              <a:rPr lang="en-US" dirty="0"/>
              <a:t>the integration of national preparedness training and education systems across the five mission </a:t>
            </a:r>
            <a:r>
              <a:rPr lang="en-US" dirty="0" smtClean="0"/>
              <a:t>areas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Identify programs and investments that can foster recovery from disasters while mitigating potential future impacts – focus on return on investment for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83043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383" y="274638"/>
            <a:ext cx="7994072" cy="833442"/>
          </a:xfrm>
        </p:spPr>
        <p:txBody>
          <a:bodyPr>
            <a:normAutofit/>
          </a:bodyPr>
          <a:lstStyle/>
          <a:p>
            <a:r>
              <a:rPr lang="en-US" dirty="0" smtClean="0"/>
              <a:t>Enhance Risk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Improve the Threat and Hazard Identification and Risk Assessment process to produce a better understanding of national risks and hazards, as well as preparedness strengths and </a:t>
            </a:r>
            <a:r>
              <a:rPr lang="en-US" dirty="0" smtClean="0"/>
              <a:t>gaps across mission areas</a:t>
            </a:r>
            <a:endParaRPr lang="en-US" b="1" dirty="0" smtClean="0"/>
          </a:p>
          <a:p>
            <a:pPr lvl="0"/>
            <a:r>
              <a:rPr lang="en-US" dirty="0" smtClean="0"/>
              <a:t>Articulate how core capabilities are used to manage identified risks</a:t>
            </a:r>
          </a:p>
          <a:p>
            <a:pPr lvl="0"/>
            <a:r>
              <a:rPr lang="en-US" dirty="0" smtClean="0"/>
              <a:t>Align risk management to performance of essential functions across mission areas</a:t>
            </a:r>
          </a:p>
        </p:txBody>
      </p:sp>
    </p:spTree>
    <p:extLst>
      <p:ext uri="{BB962C8B-B14F-4D97-AF65-F5344CB8AC3E}">
        <p14:creationId xmlns:p14="http://schemas.microsoft.com/office/powerpoint/2010/main" val="330545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491" y="274638"/>
            <a:ext cx="7952509" cy="833442"/>
          </a:xfrm>
        </p:spPr>
        <p:txBody>
          <a:bodyPr>
            <a:noAutofit/>
          </a:bodyPr>
          <a:lstStyle/>
          <a:p>
            <a:r>
              <a:rPr lang="en-US" dirty="0" smtClean="0"/>
              <a:t>Foster Continuous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212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Develop and promulgate policy on national exercises</a:t>
            </a:r>
          </a:p>
          <a:p>
            <a:pPr lvl="0"/>
            <a:r>
              <a:rPr lang="en-US" dirty="0" smtClean="0"/>
              <a:t>Document evaluation methods in each mission area</a:t>
            </a:r>
          </a:p>
          <a:p>
            <a:r>
              <a:rPr lang="en-US" dirty="0" smtClean="0"/>
              <a:t>Provide a baseline of national preparedness training and education across all mission areas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34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383" y="274638"/>
            <a:ext cx="7994072" cy="833442"/>
          </a:xfrm>
        </p:spPr>
        <p:txBody>
          <a:bodyPr>
            <a:normAutofit/>
          </a:bodyPr>
          <a:lstStyle/>
          <a:p>
            <a:r>
              <a:rPr lang="en-US" dirty="0" smtClean="0"/>
              <a:t>  Synchronize Planning at All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Utilize common planning assumptions</a:t>
            </a:r>
          </a:p>
          <a:p>
            <a:r>
              <a:rPr lang="en-US" dirty="0"/>
              <a:t>A</a:t>
            </a:r>
            <a:r>
              <a:rPr lang="en-US" dirty="0" smtClean="0"/>
              <a:t>dvance </a:t>
            </a:r>
            <a:r>
              <a:rPr lang="en-US" dirty="0"/>
              <a:t>integrating </a:t>
            </a:r>
            <a:r>
              <a:rPr lang="en-US" dirty="0" smtClean="0"/>
              <a:t>emergency </a:t>
            </a:r>
            <a:r>
              <a:rPr lang="en-US" dirty="0"/>
              <a:t>management, law enforcement, firefighting, emergency medical services, and other stakeholders horizontally within communities, and vertically with capabilities at the state and federal </a:t>
            </a:r>
            <a:r>
              <a:rPr lang="en-US" dirty="0" smtClean="0"/>
              <a:t>levels </a:t>
            </a:r>
            <a:r>
              <a:rPr lang="en-US" dirty="0"/>
              <a:t> </a:t>
            </a:r>
          </a:p>
          <a:p>
            <a:r>
              <a:rPr lang="en-US" dirty="0" smtClean="0"/>
              <a:t>Foster </a:t>
            </a:r>
            <a:r>
              <a:rPr lang="en-US" dirty="0"/>
              <a:t>common data dictionaries and information sharing agreements</a:t>
            </a:r>
          </a:p>
          <a:p>
            <a:r>
              <a:rPr lang="en-US" dirty="0" smtClean="0"/>
              <a:t>Protect sensitive information so that all partners actively identify and share relevant risk information</a:t>
            </a:r>
          </a:p>
        </p:txBody>
      </p:sp>
    </p:spTree>
    <p:extLst>
      <p:ext uri="{BB962C8B-B14F-4D97-AF65-F5344CB8AC3E}">
        <p14:creationId xmlns:p14="http://schemas.microsoft.com/office/powerpoint/2010/main" val="1405676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409DE42D9BA74A8789955904F9BFBA" ma:contentTypeVersion="0" ma:contentTypeDescription="Create a new document." ma:contentTypeScope="" ma:versionID="7f35e84dc1228f49ad8f5b30602827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158654-70F2-4DFE-B1DA-CE268FF17F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F86FB5-6D5C-409A-B088-09DAA4433406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7A0D2DE-AAB8-4C27-BAE7-5B155A5FD7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10933</TotalTime>
  <Words>307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Times New Roman</vt:lpstr>
      <vt:lpstr>Office Theme</vt:lpstr>
      <vt:lpstr>Background</vt:lpstr>
      <vt:lpstr>Emerging Recommendations</vt:lpstr>
      <vt:lpstr>Clarify Roles and Responsibilities</vt:lpstr>
      <vt:lpstr>Integrate Preparedness Mission Areas</vt:lpstr>
      <vt:lpstr>Enhance Risk Management</vt:lpstr>
      <vt:lpstr>Foster Continuous Improvement</vt:lpstr>
      <vt:lpstr>  Synchronize Planning at All levels</vt:lpstr>
    </vt:vector>
  </TitlesOfParts>
  <Company>National Security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 Wei "Jenny" Wang</dc:creator>
  <cp:lastModifiedBy>Fleming, Mark J. EOP/NSC</cp:lastModifiedBy>
  <cp:revision>388</cp:revision>
  <cp:lastPrinted>2018-01-03T23:41:37Z</cp:lastPrinted>
  <dcterms:created xsi:type="dcterms:W3CDTF">2011-08-01T13:08:03Z</dcterms:created>
  <dcterms:modified xsi:type="dcterms:W3CDTF">2018-01-04T16:20:17Z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0x010100A1409DE42D9BA74A8789955904F9BFBA</vt:lpwstr>
  </property>
</Properties>
</file>