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4"/>
    <p:sldMasterId id="2147483735" r:id="rId5"/>
    <p:sldMasterId id="2147483744" r:id="rId6"/>
    <p:sldMasterId id="2147483750" r:id="rId7"/>
    <p:sldMasterId id="2147483754" r:id="rId8"/>
  </p:sldMasterIdLst>
  <p:notesMasterIdLst>
    <p:notesMasterId r:id="rId20"/>
  </p:notesMasterIdLst>
  <p:handoutMasterIdLst>
    <p:handoutMasterId r:id="rId21"/>
  </p:handoutMasterIdLst>
  <p:sldIdLst>
    <p:sldId id="256" r:id="rId9"/>
    <p:sldId id="302" r:id="rId10"/>
    <p:sldId id="300" r:id="rId11"/>
    <p:sldId id="303" r:id="rId12"/>
    <p:sldId id="301" r:id="rId13"/>
    <p:sldId id="288" r:id="rId14"/>
    <p:sldId id="304" r:id="rId15"/>
    <p:sldId id="307" r:id="rId16"/>
    <p:sldId id="305" r:id="rId17"/>
    <p:sldId id="297" r:id="rId18"/>
    <p:sldId id="271" r:id="rId1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8">
          <p15:clr>
            <a:srgbClr val="A4A3A4"/>
          </p15:clr>
        </p15:guide>
        <p15:guide id="2" orient="horz" pos="917">
          <p15:clr>
            <a:srgbClr val="A4A3A4"/>
          </p15:clr>
        </p15:guide>
        <p15:guide id="3" pos="251">
          <p15:clr>
            <a:srgbClr val="A4A3A4"/>
          </p15:clr>
        </p15:guide>
        <p15:guide id="4" pos="5509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A9AB"/>
    <a:srgbClr val="DDDEDF"/>
    <a:srgbClr val="929292"/>
    <a:srgbClr val="007AAA"/>
    <a:srgbClr val="666666"/>
    <a:srgbClr val="DDDDDD"/>
    <a:srgbClr val="00CC00"/>
    <a:srgbClr val="FDFDED"/>
    <a:srgbClr val="0099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22" autoAdjust="0"/>
    <p:restoredTop sz="65771" autoAdjust="0"/>
  </p:normalViewPr>
  <p:slideViewPr>
    <p:cSldViewPr>
      <p:cViewPr varScale="1">
        <p:scale>
          <a:sx n="74" d="100"/>
          <a:sy n="74" d="100"/>
        </p:scale>
        <p:origin x="2244" y="66"/>
      </p:cViewPr>
      <p:guideLst>
        <p:guide orient="horz" pos="678"/>
        <p:guide orient="horz" pos="917"/>
        <p:guide pos="251"/>
        <p:guide pos="550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100" d="100"/>
          <a:sy n="100" d="100"/>
        </p:scale>
        <p:origin x="1628" y="-1328"/>
      </p:cViewPr>
      <p:guideLst>
        <p:guide orient="horz" pos="2927"/>
        <p:guide pos="2208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6641" y="3"/>
            <a:ext cx="3003761" cy="46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90" tIns="46741" rIns="93490" bIns="46741" numCol="1" anchor="t" anchorCtr="0" compatLnSpc="1">
            <a:prstTxWarp prst="textNoShape">
              <a:avLst/>
            </a:prstTxWarp>
          </a:bodyPr>
          <a:lstStyle>
            <a:lvl1pPr algn="r" defTabSz="935147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6641" y="8855392"/>
            <a:ext cx="3003761" cy="46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90" tIns="46741" rIns="93490" bIns="46741" numCol="1" anchor="b" anchorCtr="0" compatLnSpc="1">
            <a:prstTxWarp prst="textNoShape">
              <a:avLst/>
            </a:prstTxWarp>
          </a:bodyPr>
          <a:lstStyle>
            <a:lvl1pPr algn="r" defTabSz="935147">
              <a:defRPr sz="1300">
                <a:latin typeface="Arial" charset="0"/>
              </a:defRPr>
            </a:lvl1pPr>
          </a:lstStyle>
          <a:p>
            <a:pPr>
              <a:defRPr/>
            </a:pPr>
            <a:fld id="{D6BCF9FB-FF46-4F2C-825C-A32D8AFE17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356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039463" cy="4665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EAEC5E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EAEC5E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8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99" tIns="46996" rIns="93999" bIns="46996" numCol="1" anchor="t" anchorCtr="0" compatLnSpc="1">
            <a:prstTxWarp prst="textNoShape">
              <a:avLst/>
            </a:prstTxWarp>
          </a:bodyPr>
          <a:lstStyle>
            <a:lvl1pPr defTabSz="939894">
              <a:defRPr sz="1300" b="0">
                <a:latin typeface="Times" pitchFamily="18" charset="0"/>
              </a:defRPr>
            </a:lvl1pPr>
          </a:lstStyle>
          <a:p>
            <a:pPr>
              <a:defRPr/>
            </a:pPr>
            <a:r>
              <a:rPr lang="en-US" altLang="en-US" dirty="0"/>
              <a:t>UNCLASSIFIED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40" y="3"/>
            <a:ext cx="3039462" cy="4665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EAEC5E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EAEC5E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8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99" tIns="46996" rIns="93999" bIns="46996" numCol="1" anchor="t" anchorCtr="0" compatLnSpc="1">
            <a:prstTxWarp prst="textNoShape">
              <a:avLst/>
            </a:prstTxWarp>
          </a:bodyPr>
          <a:lstStyle>
            <a:lvl1pPr algn="r" defTabSz="939894">
              <a:defRPr sz="13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5325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346" y="4418110"/>
            <a:ext cx="5137714" cy="418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EAEC5E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EAEC5E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8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99" tIns="46996" rIns="93999" bIns="469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825"/>
            <a:ext cx="3039463" cy="4665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EAEC5E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EAEC5E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8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99" tIns="46996" rIns="93999" bIns="46996" numCol="1" anchor="b" anchorCtr="0" compatLnSpc="1">
            <a:prstTxWarp prst="textNoShape">
              <a:avLst/>
            </a:prstTxWarp>
          </a:bodyPr>
          <a:lstStyle>
            <a:lvl1pPr defTabSz="939894">
              <a:defRPr sz="1300" b="0">
                <a:latin typeface="Times" pitchFamily="18" charset="0"/>
              </a:defRPr>
            </a:lvl1pPr>
          </a:lstStyle>
          <a:p>
            <a:pPr>
              <a:defRPr/>
            </a:pPr>
            <a:r>
              <a:rPr lang="en-US" altLang="en-US" dirty="0"/>
              <a:t>UNCLASSIFIED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40" y="8829825"/>
            <a:ext cx="3039462" cy="46657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EAEC5E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EAEC5E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8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99" tIns="46996" rIns="93999" bIns="46996" numCol="1" anchor="b" anchorCtr="0" compatLnSpc="1">
            <a:prstTxWarp prst="textNoShape">
              <a:avLst/>
            </a:prstTxWarp>
          </a:bodyPr>
          <a:lstStyle>
            <a:lvl1pPr algn="r" defTabSz="939894">
              <a:defRPr sz="1300" b="0">
                <a:latin typeface="Times" pitchFamily="18" charset="0"/>
              </a:defRPr>
            </a:lvl1pPr>
          </a:lstStyle>
          <a:p>
            <a:pPr>
              <a:defRPr/>
            </a:pPr>
            <a:fld id="{B6DB1A13-8608-46E6-A2CA-F9F0BE6FDEA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55543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UNCLASSIFIED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UNCLASSIFIED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6DB1A13-8608-46E6-A2CA-F9F0BE6FDEA3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0988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2542" indent="-28943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7757" indent="-23155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0860" indent="-23155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3961" indent="-23155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7064" indent="-231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10168" indent="-231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3270" indent="-231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6372" indent="-231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696A0B6-945A-4C44-8FC5-3D9BB5E9C49F}" type="slidenum">
              <a:rPr lang="en-US" sz="1200">
                <a:solidFill>
                  <a:srgbClr val="000000"/>
                </a:solidFill>
              </a:rPr>
              <a:pPr eaLnBrk="1" hangingPunct="1"/>
              <a:t>11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57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D77BD2-62A2-441E-909A-C1A0BAAAB52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45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UNCLASSIFIED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UNCLASSIFIED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6DB1A13-8608-46E6-A2CA-F9F0BE6FDEA3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1453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UNCLASSIFIED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UNCLASSIFIED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6DB1A13-8608-46E6-A2CA-F9F0BE6FDEA3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1692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UNCLASSIFIED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UNCLASSIFIED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6DB1A13-8608-46E6-A2CA-F9F0BE6FDEA3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1322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+mn-lt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2542" indent="-28943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7757" indent="-23155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0860" indent="-23155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3961" indent="-23155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7064" indent="-231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10168" indent="-231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3270" indent="-231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6372" indent="-2315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43476E-D823-8846-9AA1-4F8CB6D8C5FF}" type="slidenum">
              <a:rPr lang="en-US" sz="1200">
                <a:solidFill>
                  <a:prstClr val="black"/>
                </a:solidFill>
              </a:rPr>
              <a:pPr eaLnBrk="1" hangingPunct="1"/>
              <a:t>6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92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UNCLASSIFIED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UNCLASSIFIED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6DB1A13-8608-46E6-A2CA-F9F0BE6FDEA3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7230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D193B5-FE25-B541-A4AA-B01CCE84F75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20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866" marR="5147" indent="0">
              <a:spcBef>
                <a:spcPts val="1018"/>
              </a:spcBef>
              <a:buFont typeface="Microsoft Sans Serif"/>
              <a:buNone/>
              <a:tabLst>
                <a:tab pos="198137" algn="l"/>
              </a:tabLst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1" y="2"/>
            <a:ext cx="4028800" cy="352002"/>
          </a:xfrm>
          <a:prstGeom prst="rect">
            <a:avLst/>
          </a:prstGeom>
        </p:spPr>
        <p:txBody>
          <a:bodyPr lIns="91294" tIns="45647" rIns="91294" bIns="45647"/>
          <a:lstStyle/>
          <a:p>
            <a:pPr>
              <a:defRPr/>
            </a:pPr>
            <a:r>
              <a:rPr lang="en-US" altLang="en-US" dirty="0" smtClean="0"/>
              <a:t>UNCLASSIFIED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5263468" y="2"/>
            <a:ext cx="4028798" cy="352002"/>
          </a:xfrm>
          <a:prstGeom prst="rect">
            <a:avLst/>
          </a:prstGeom>
        </p:spPr>
        <p:txBody>
          <a:bodyPr lIns="91294" tIns="45647" rIns="91294" bIns="45647"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1" y="6661517"/>
            <a:ext cx="4028800" cy="352002"/>
          </a:xfrm>
          <a:prstGeom prst="rect">
            <a:avLst/>
          </a:prstGeom>
        </p:spPr>
        <p:txBody>
          <a:bodyPr lIns="91294" tIns="45647" rIns="91294" bIns="45647"/>
          <a:lstStyle/>
          <a:p>
            <a:pPr>
              <a:defRPr/>
            </a:pPr>
            <a:r>
              <a:rPr lang="en-US" altLang="en-US" dirty="0" smtClean="0"/>
              <a:t>UNCLASSIFIED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6DB1A13-8608-46E6-A2CA-F9F0BE6FDEA3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8511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379835"/>
            <a:ext cx="8229600" cy="470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72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1A55DC-DE87-43BD-A9CD-9735093547A8}" type="datetimeFigureOut">
              <a:rPr lang="en-US" smtClean="0">
                <a:solidFill>
                  <a:prstClr val="black"/>
                </a:solidFill>
              </a:rPr>
              <a:pPr/>
              <a:t>1/25/2018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F955D11-021D-48D5-ABFA-61591BD7002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1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1A55DC-DE87-43BD-A9CD-9735093547A8}" type="datetimeFigureOut">
              <a:rPr lang="en-US" smtClean="0">
                <a:solidFill>
                  <a:prstClr val="black"/>
                </a:solidFill>
              </a:rPr>
              <a:pPr/>
              <a:t>1/25/2018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F955D11-021D-48D5-ABFA-61591BD7002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2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85CCE00C-251C-48B3-A60E-A85E665BCC2D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5943600"/>
            <a:ext cx="7772400" cy="557408"/>
          </a:xfrm>
          <a:prstGeom prst="rect">
            <a:avLst/>
          </a:prstGeom>
          <a:noFill/>
          <a:ln cmpd="sng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 Cond" panose="020B0606030402020204" pitchFamily="34" charset="0"/>
              </a:defRPr>
            </a:lvl1pPr>
            <a:lvl2pPr marL="228600" indent="0">
              <a:buFontTx/>
              <a:buNone/>
              <a:defRPr lang="en-US" sz="1200" smtClean="0">
                <a:solidFill>
                  <a:schemeClr val="bg1">
                    <a:lumMod val="75000"/>
                  </a:schemeClr>
                </a:solidFill>
                <a:latin typeface="Franklin Gothic Medium Cond" panose="020B0606030402020204" pitchFamily="34" charset="0"/>
              </a:defRPr>
            </a:lvl2pPr>
            <a:lvl3pPr marL="685800" indent="0">
              <a:buFontTx/>
              <a:buNone/>
              <a:defRPr lang="en-US" sz="1200" smtClean="0">
                <a:solidFill>
                  <a:schemeClr val="bg1">
                    <a:lumMod val="75000"/>
                  </a:schemeClr>
                </a:solidFill>
                <a:latin typeface="Franklin Gothic Medium Cond" panose="020B0606030402020204" pitchFamily="34" charset="0"/>
              </a:defRPr>
            </a:lvl3pPr>
            <a:lvl4pPr marL="1143000" indent="0">
              <a:buFontTx/>
              <a:buNone/>
              <a:defRPr lang="en-US" sz="1200" smtClean="0">
                <a:solidFill>
                  <a:schemeClr val="bg1">
                    <a:lumMod val="75000"/>
                  </a:schemeClr>
                </a:solidFill>
                <a:latin typeface="Franklin Gothic Medium Cond" panose="020B0606030402020204" pitchFamily="34" charset="0"/>
              </a:defRPr>
            </a:lvl4pPr>
            <a:lvl5pPr marL="1600200" indent="0">
              <a:buFontTx/>
              <a:buNone/>
              <a:defRPr lang="en-US" sz="1200">
                <a:solidFill>
                  <a:schemeClr val="bg1">
                    <a:lumMod val="75000"/>
                  </a:schemeClr>
                </a:solidFill>
                <a:latin typeface="Franklin Gothic Medium Cond" panose="020B0606030402020204" pitchFamily="34" charset="0"/>
              </a:defRPr>
            </a:lvl5pPr>
          </a:lstStyle>
          <a:p>
            <a:pPr marL="0" lvl="0" defTabSz="457200"/>
            <a:r>
              <a:rPr lang="en-US" dirty="0" smtClean="0"/>
              <a:t>1 Click  to create footnote (only if needed). Change number format to “superscript.” Maximum three lines of footnotes.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76072" y="538838"/>
            <a:ext cx="8001000" cy="852640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chemeClr val="tx2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 smtClean="0"/>
              <a:t>Click to edit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85800" y="1828800"/>
            <a:ext cx="7772400" cy="41148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+mj-lt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accent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93161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43000"/>
            <a:ext cx="77724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 cap="small" baseline="0">
                <a:solidFill>
                  <a:schemeClr val="tx1">
                    <a:lumMod val="7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 smtClean="0"/>
              <a:t>Enter Title (e.g. FEMAStat)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57600"/>
            <a:ext cx="77724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i="1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Enter topic (e.g.  Disaster Closeout)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70126" y="5905500"/>
            <a:ext cx="4788074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 sz="2400">
                <a:latin typeface="Georgia" panose="02040502050405020303" pitchFamily="18" charset="0"/>
              </a:defRPr>
            </a:lvl3pPr>
            <a:lvl4pPr>
              <a:defRPr sz="2400">
                <a:latin typeface="Georgia" panose="02040502050405020303" pitchFamily="18" charset="0"/>
              </a:defRPr>
            </a:lvl4pPr>
            <a:lvl5pPr>
              <a:defRPr sz="24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err="1" smtClean="0"/>
              <a:t>Mmm</a:t>
            </a:r>
            <a:r>
              <a:rPr lang="en-US" dirty="0" smtClean="0"/>
              <a:t> DD, 201X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8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541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379835"/>
            <a:ext cx="8229600" cy="4705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21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379835"/>
            <a:ext cx="8229600" cy="470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69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1A55DC-DE87-43BD-A9CD-9735093547A8}" type="datetimeFigureOut">
              <a:rPr lang="en-US" smtClean="0">
                <a:solidFill>
                  <a:prstClr val="black"/>
                </a:solidFill>
              </a:rPr>
              <a:pPr/>
              <a:t>1/25/2018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F955D11-021D-48D5-ABFA-61591BD7002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956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1A55DC-DE87-43BD-A9CD-9735093547A8}" type="datetimeFigureOut">
              <a:rPr lang="en-US" smtClean="0">
                <a:solidFill>
                  <a:prstClr val="black"/>
                </a:solidFill>
              </a:rPr>
              <a:pPr/>
              <a:t>1/25/2018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F955D11-021D-48D5-ABFA-61591BD7002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54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0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1A55DC-DE87-43BD-A9CD-9735093547A8}" type="datetimeFigureOut">
              <a:rPr lang="en-US" smtClean="0">
                <a:solidFill>
                  <a:prstClr val="black"/>
                </a:solidFill>
              </a:rPr>
              <a:pPr/>
              <a:t>1/25/2018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F955D11-021D-48D5-ABFA-61591BD7002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67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1A55DC-DE87-43BD-A9CD-9735093547A8}" type="datetimeFigureOut">
              <a:rPr lang="en-US" smtClean="0">
                <a:solidFill>
                  <a:prstClr val="black"/>
                </a:solidFill>
              </a:rPr>
              <a:pPr/>
              <a:t>1/25/2018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F955D11-021D-48D5-ABFA-61591BD7002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4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1A55DC-DE87-43BD-A9CD-9735093547A8}" type="datetimeFigureOut">
              <a:rPr lang="en-US" smtClean="0"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F955D11-021D-48D5-ABFA-61591BD700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8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1A55DC-DE87-43BD-A9CD-9735093547A8}" type="datetimeFigureOut">
              <a:rPr lang="en-US" smtClean="0"/>
              <a:t>1/25/2018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F955D11-021D-48D5-ABFA-61591BD700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54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8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1A55DC-DE87-43BD-A9CD-9735093547A8}" type="datetimeFigureOut">
              <a:rPr lang="en-US" smtClean="0"/>
              <a:t>1/25/2018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F955D11-021D-48D5-ABFA-61591BD700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09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1A55DC-DE87-43BD-A9CD-9735093547A8}" type="datetimeFigureOut">
              <a:rPr lang="en-US" smtClean="0"/>
              <a:t>1/25/2018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F955D11-021D-48D5-ABFA-61591BD700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3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0" y="4871005"/>
            <a:ext cx="9144000" cy="471487"/>
          </a:xfrm>
          <a:prstGeom prst="rect">
            <a:avLst/>
          </a:prstGeom>
          <a:solidFill>
            <a:srgbClr val="DDDED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 dirty="0">
              <a:solidFill>
                <a:srgbClr val="00000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25048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55730"/>
            <a:ext cx="7886700" cy="2852737"/>
          </a:xfrm>
        </p:spPr>
        <p:txBody>
          <a:bodyPr anchor="b"/>
          <a:lstStyle>
            <a:lvl1pPr>
              <a:defRPr sz="6000" b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335455"/>
            <a:ext cx="7886700" cy="915025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3">
                    <a:lumMod val="40000"/>
                    <a:lumOff val="60000"/>
                  </a:schemeClr>
                </a:solidFill>
                <a:latin typeface="Franklin Gothic Medium Cond" panose="020B06060304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5764197"/>
            <a:ext cx="1947986" cy="67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45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379835"/>
            <a:ext cx="8229600" cy="470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3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1A55DC-DE87-43BD-A9CD-9735093547A8}" type="datetimeFigureOut">
              <a:rPr lang="en-US" smtClean="0">
                <a:solidFill>
                  <a:prstClr val="black"/>
                </a:solidFill>
              </a:rPr>
              <a:pPr/>
              <a:t>1/25/2018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F955D11-021D-48D5-ABFA-61591BD7002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080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F1A55DC-DE87-43BD-A9CD-9735093547A8}" type="datetimeFigureOut">
              <a:rPr lang="en-US" smtClean="0">
                <a:solidFill>
                  <a:prstClr val="black"/>
                </a:solidFill>
              </a:rPr>
              <a:pPr/>
              <a:t>1/25/2018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F955D11-021D-48D5-ABFA-61591BD7002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54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9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"/>
          <p:cNvSpPr>
            <a:spLocks noChangeArrowheads="1"/>
          </p:cNvSpPr>
          <p:nvPr/>
        </p:nvSpPr>
        <p:spPr bwMode="auto">
          <a:xfrm>
            <a:off x="0" y="6386513"/>
            <a:ext cx="9144000" cy="471487"/>
          </a:xfrm>
          <a:prstGeom prst="rect">
            <a:avLst/>
          </a:prstGeom>
          <a:solidFill>
            <a:srgbClr val="DDDED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 dirty="0">
              <a:solidFill>
                <a:srgbClr val="000000"/>
              </a:solidFill>
            </a:endParaRPr>
          </a:p>
        </p:txBody>
      </p:sp>
      <p:sp>
        <p:nvSpPr>
          <p:cNvPr id="3075" name="Text Box 14"/>
          <p:cNvSpPr txBox="1">
            <a:spLocks noChangeArrowheads="1"/>
          </p:cNvSpPr>
          <p:nvPr/>
        </p:nvSpPr>
        <p:spPr bwMode="auto">
          <a:xfrm>
            <a:off x="3810000" y="6608763"/>
            <a:ext cx="1524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FEF178B7-D52A-4499-B4C6-1D90FD92A6CF}" type="slidenum">
              <a:rPr lang="en-US" sz="900" b="0" smtClean="0">
                <a:solidFill>
                  <a:srgbClr val="5B5C5E"/>
                </a:solidFill>
                <a:latin typeface="Franklin Gothic Demi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en-US" sz="900" b="0" dirty="0" smtClean="0">
              <a:solidFill>
                <a:srgbClr val="5B5C5E"/>
              </a:solidFill>
              <a:latin typeface="Franklin Gothic Demi" pitchFamily="34" charset="0"/>
            </a:endParaRP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 dirty="0">
              <a:solidFill>
                <a:srgbClr val="000000"/>
              </a:solidFill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6038"/>
            <a:ext cx="82296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2055" name="Picture 20" descr="Fema logo 19 perc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437313"/>
            <a:ext cx="102076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9" r:id="rId2"/>
    <p:sldLayoutId id="2147483740" r:id="rId3"/>
    <p:sldLayoutId id="2147483741" r:id="rId4"/>
    <p:sldLayoutId id="2147483742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9pPr>
    </p:titleStyle>
    <p:bodyStyle>
      <a:lvl1pPr marL="231775" indent="-231775" algn="l" rtl="0" eaLnBrk="1" fontAlgn="base" hangingPunct="1">
        <a:spcBef>
          <a:spcPct val="35000"/>
        </a:spcBef>
        <a:spcAft>
          <a:spcPct val="0"/>
        </a:spcAft>
        <a:buClr>
          <a:schemeClr val="accent3">
            <a:lumMod val="75000"/>
          </a:schemeClr>
        </a:buClr>
        <a:buSzPct val="90000"/>
        <a:buFont typeface="Wingdings" pitchFamily="2" charset="2"/>
        <a:buChar char="§"/>
        <a:defRPr b="0">
          <a:solidFill>
            <a:schemeClr val="tx1"/>
          </a:solidFill>
          <a:latin typeface="+mj-lt"/>
          <a:ea typeface="+mn-ea"/>
          <a:cs typeface="+mn-cs"/>
        </a:defRPr>
      </a:lvl1pPr>
      <a:lvl2pPr marL="631825" indent="-285750" algn="l" rtl="0" eaLnBrk="1" fontAlgn="base" hangingPunct="1">
        <a:spcBef>
          <a:spcPct val="25000"/>
        </a:spcBef>
        <a:spcAft>
          <a:spcPct val="0"/>
        </a:spcAft>
        <a:buClr>
          <a:schemeClr val="accent3">
            <a:lumMod val="75000"/>
          </a:schemeClr>
        </a:buClr>
        <a:buSzPct val="90000"/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2pPr>
      <a:lvl3pPr marL="914400" indent="-231775" algn="l" rtl="0" eaLnBrk="1" fontAlgn="base" hangingPunct="1">
        <a:spcBef>
          <a:spcPct val="25000"/>
        </a:spcBef>
        <a:spcAft>
          <a:spcPct val="0"/>
        </a:spcAft>
        <a:buClr>
          <a:schemeClr val="accent3">
            <a:lumMod val="75000"/>
          </a:schemeClr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260475" indent="-230188" algn="l" rtl="0" eaLnBrk="1" fontAlgn="base" hangingPunct="1">
        <a:spcBef>
          <a:spcPct val="20000"/>
        </a:spcBef>
        <a:spcAft>
          <a:spcPct val="0"/>
        </a:spcAft>
        <a:buClr>
          <a:schemeClr val="accent3">
            <a:lumMod val="75000"/>
          </a:schemeClr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544638" indent="-168275" algn="l" rtl="0" eaLnBrk="1" fontAlgn="base" hangingPunct="1">
        <a:spcBef>
          <a:spcPct val="20000"/>
        </a:spcBef>
        <a:spcAft>
          <a:spcPct val="0"/>
        </a:spcAft>
        <a:buClr>
          <a:schemeClr val="accent3">
            <a:lumMod val="75000"/>
          </a:schemeClr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001838" indent="-168275" algn="l" rtl="0" eaLnBrk="1" fontAlgn="base" hangingPunct="1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459038" indent="-168275" algn="l" rtl="0" eaLnBrk="1" fontAlgn="base" hangingPunct="1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2916238" indent="-168275" algn="l" rtl="0" eaLnBrk="1" fontAlgn="base" hangingPunct="1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373438" indent="-168275" algn="l" rtl="0" eaLnBrk="1" fontAlgn="base" hangingPunct="1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A55DC-DE87-43BD-A9CD-9735093547A8}" type="datetimeFigureOut">
              <a:rPr lang="en-US" smtClean="0"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55D11-021D-48D5-ABFA-61591BD700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0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"/>
          <p:cNvSpPr>
            <a:spLocks noChangeArrowheads="1"/>
          </p:cNvSpPr>
          <p:nvPr/>
        </p:nvSpPr>
        <p:spPr bwMode="auto">
          <a:xfrm>
            <a:off x="0" y="6386513"/>
            <a:ext cx="9144000" cy="471487"/>
          </a:xfrm>
          <a:prstGeom prst="rect">
            <a:avLst/>
          </a:prstGeom>
          <a:solidFill>
            <a:srgbClr val="DDDED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 dirty="0">
              <a:solidFill>
                <a:srgbClr val="000000"/>
              </a:solidFill>
            </a:endParaRPr>
          </a:p>
        </p:txBody>
      </p:sp>
      <p:sp>
        <p:nvSpPr>
          <p:cNvPr id="3075" name="Text Box 14"/>
          <p:cNvSpPr txBox="1">
            <a:spLocks noChangeArrowheads="1"/>
          </p:cNvSpPr>
          <p:nvPr/>
        </p:nvSpPr>
        <p:spPr bwMode="auto">
          <a:xfrm>
            <a:off x="3810000" y="6608763"/>
            <a:ext cx="1524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FEF178B7-D52A-4499-B4C6-1D90FD92A6CF}" type="slidenum">
              <a:rPr lang="en-US" sz="900" b="0" smtClean="0">
                <a:solidFill>
                  <a:srgbClr val="5B5C5E"/>
                </a:solidFill>
                <a:latin typeface="Franklin Gothic Demi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en-US" sz="900" b="0" dirty="0" smtClean="0">
              <a:solidFill>
                <a:srgbClr val="5B5C5E"/>
              </a:solidFill>
              <a:latin typeface="Franklin Gothic Demi" pitchFamily="34" charset="0"/>
            </a:endParaRP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 dirty="0">
              <a:solidFill>
                <a:srgbClr val="000000"/>
              </a:solidFill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6038"/>
            <a:ext cx="82296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2055" name="Picture 20" descr="Fema logo 19 perc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437313"/>
            <a:ext cx="102076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78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9pPr>
    </p:titleStyle>
    <p:bodyStyle>
      <a:lvl1pPr marL="231775" indent="-231775" algn="l" rtl="0" eaLnBrk="1" fontAlgn="base" hangingPunct="1">
        <a:spcBef>
          <a:spcPct val="35000"/>
        </a:spcBef>
        <a:spcAft>
          <a:spcPct val="0"/>
        </a:spcAft>
        <a:buClr>
          <a:schemeClr val="accent3">
            <a:lumMod val="75000"/>
          </a:schemeClr>
        </a:buClr>
        <a:buSzPct val="90000"/>
        <a:buFont typeface="Wingdings" pitchFamily="2" charset="2"/>
        <a:buChar char="§"/>
        <a:defRPr b="0">
          <a:solidFill>
            <a:schemeClr val="tx1"/>
          </a:solidFill>
          <a:latin typeface="+mj-lt"/>
          <a:ea typeface="+mn-ea"/>
          <a:cs typeface="+mn-cs"/>
        </a:defRPr>
      </a:lvl1pPr>
      <a:lvl2pPr marL="631825" indent="-285750" algn="l" rtl="0" eaLnBrk="1" fontAlgn="base" hangingPunct="1">
        <a:spcBef>
          <a:spcPct val="25000"/>
        </a:spcBef>
        <a:spcAft>
          <a:spcPct val="0"/>
        </a:spcAft>
        <a:buClr>
          <a:schemeClr val="accent3">
            <a:lumMod val="75000"/>
          </a:schemeClr>
        </a:buClr>
        <a:buSzPct val="90000"/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2pPr>
      <a:lvl3pPr marL="914400" indent="-231775" algn="l" rtl="0" eaLnBrk="1" fontAlgn="base" hangingPunct="1">
        <a:spcBef>
          <a:spcPct val="25000"/>
        </a:spcBef>
        <a:spcAft>
          <a:spcPct val="0"/>
        </a:spcAft>
        <a:buClr>
          <a:schemeClr val="accent3">
            <a:lumMod val="75000"/>
          </a:schemeClr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260475" indent="-230188" algn="l" rtl="0" eaLnBrk="1" fontAlgn="base" hangingPunct="1">
        <a:spcBef>
          <a:spcPct val="20000"/>
        </a:spcBef>
        <a:spcAft>
          <a:spcPct val="0"/>
        </a:spcAft>
        <a:buClr>
          <a:schemeClr val="accent3">
            <a:lumMod val="75000"/>
          </a:schemeClr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544638" indent="-168275" algn="l" rtl="0" eaLnBrk="1" fontAlgn="base" hangingPunct="1">
        <a:spcBef>
          <a:spcPct val="20000"/>
        </a:spcBef>
        <a:spcAft>
          <a:spcPct val="0"/>
        </a:spcAft>
        <a:buClr>
          <a:schemeClr val="accent3">
            <a:lumMod val="75000"/>
          </a:schemeClr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001838" indent="-168275" algn="l" rtl="0" eaLnBrk="1" fontAlgn="base" hangingPunct="1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459038" indent="-168275" algn="l" rtl="0" eaLnBrk="1" fontAlgn="base" hangingPunct="1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2916238" indent="-168275" algn="l" rtl="0" eaLnBrk="1" fontAlgn="base" hangingPunct="1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373438" indent="-168275" algn="l" rtl="0" eaLnBrk="1" fontAlgn="base" hangingPunct="1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3732" y="-3175"/>
            <a:ext cx="440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85CCE00C-251C-48B3-A60E-A85E665BCC2D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Georgi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7876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kern="1200" baseline="0">
          <a:solidFill>
            <a:schemeClr val="tx2">
              <a:lumMod val="50000"/>
            </a:schemeClr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"/>
          <p:cNvSpPr>
            <a:spLocks noChangeArrowheads="1"/>
          </p:cNvSpPr>
          <p:nvPr userDrawn="1"/>
        </p:nvSpPr>
        <p:spPr bwMode="auto">
          <a:xfrm>
            <a:off x="0" y="6386513"/>
            <a:ext cx="9144000" cy="471487"/>
          </a:xfrm>
          <a:prstGeom prst="rect">
            <a:avLst/>
          </a:prstGeom>
          <a:solidFill>
            <a:srgbClr val="DDDED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 dirty="0">
              <a:solidFill>
                <a:srgbClr val="000000"/>
              </a:solidFill>
            </a:endParaRPr>
          </a:p>
        </p:txBody>
      </p:sp>
      <p:sp>
        <p:nvSpPr>
          <p:cNvPr id="3075" name="Text Box 14"/>
          <p:cNvSpPr txBox="1">
            <a:spLocks noChangeArrowheads="1"/>
          </p:cNvSpPr>
          <p:nvPr userDrawn="1"/>
        </p:nvSpPr>
        <p:spPr bwMode="auto">
          <a:xfrm>
            <a:off x="3810000" y="6608763"/>
            <a:ext cx="15240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FEF178B7-D52A-4499-B4C6-1D90FD92A6CF}" type="slidenum">
              <a:rPr lang="en-US" sz="900" b="0" smtClean="0">
                <a:solidFill>
                  <a:srgbClr val="5B5C5E"/>
                </a:solidFill>
                <a:latin typeface="Franklin Gothic Demi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en-US" sz="900" b="0" dirty="0" smtClean="0">
              <a:solidFill>
                <a:srgbClr val="5B5C5E"/>
              </a:solidFill>
              <a:latin typeface="Franklin Gothic Demi" pitchFamily="34" charset="0"/>
            </a:endParaRPr>
          </a:p>
        </p:txBody>
      </p:sp>
      <p:sp>
        <p:nvSpPr>
          <p:cNvPr id="205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 dirty="0">
              <a:solidFill>
                <a:srgbClr val="000000"/>
              </a:solidFill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6038"/>
            <a:ext cx="82296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2055" name="Picture 20" descr="Fema logo 19 percent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6437313"/>
            <a:ext cx="102076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62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9pPr>
    </p:titleStyle>
    <p:bodyStyle>
      <a:lvl1pPr marL="231775" indent="-231775" algn="l" rtl="0" eaLnBrk="0" fontAlgn="base" hangingPunct="0">
        <a:spcBef>
          <a:spcPct val="35000"/>
        </a:spcBef>
        <a:spcAft>
          <a:spcPct val="0"/>
        </a:spcAft>
        <a:buClr>
          <a:schemeClr val="accent3">
            <a:lumMod val="75000"/>
          </a:schemeClr>
        </a:buClr>
        <a:buSzPct val="90000"/>
        <a:buFont typeface="Wingdings" pitchFamily="2" charset="2"/>
        <a:buChar char="§"/>
        <a:defRPr b="0">
          <a:solidFill>
            <a:schemeClr val="tx1"/>
          </a:solidFill>
          <a:latin typeface="+mj-lt"/>
          <a:ea typeface="+mn-ea"/>
          <a:cs typeface="+mn-cs"/>
        </a:defRPr>
      </a:lvl1pPr>
      <a:lvl2pPr marL="631825" indent="-285750" algn="l" rtl="0" eaLnBrk="0" fontAlgn="base" hangingPunct="0">
        <a:spcBef>
          <a:spcPct val="25000"/>
        </a:spcBef>
        <a:spcAft>
          <a:spcPct val="0"/>
        </a:spcAft>
        <a:buClr>
          <a:schemeClr val="accent3">
            <a:lumMod val="75000"/>
          </a:schemeClr>
        </a:buClr>
        <a:buSzPct val="90000"/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2pPr>
      <a:lvl3pPr marL="914400" indent="-231775" algn="l" rtl="0" eaLnBrk="0" fontAlgn="base" hangingPunct="0">
        <a:spcBef>
          <a:spcPct val="25000"/>
        </a:spcBef>
        <a:spcAft>
          <a:spcPct val="0"/>
        </a:spcAft>
        <a:buClr>
          <a:schemeClr val="accent3">
            <a:lumMod val="75000"/>
          </a:schemeClr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260475" indent="-230188" algn="l" rtl="0" eaLnBrk="0" fontAlgn="base" hangingPunct="0">
        <a:spcBef>
          <a:spcPct val="20000"/>
        </a:spcBef>
        <a:spcAft>
          <a:spcPct val="0"/>
        </a:spcAft>
        <a:buClr>
          <a:schemeClr val="accent3">
            <a:lumMod val="75000"/>
          </a:schemeClr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544638" indent="-168275" algn="l" rtl="0" eaLnBrk="0" fontAlgn="base" hangingPunct="0">
        <a:spcBef>
          <a:spcPct val="20000"/>
        </a:spcBef>
        <a:spcAft>
          <a:spcPct val="0"/>
        </a:spcAft>
        <a:buClr>
          <a:schemeClr val="accent3">
            <a:lumMod val="75000"/>
          </a:schemeClr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001838" indent="-168275" algn="l" rtl="0" fontAlgn="base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459038" indent="-168275" algn="l" rtl="0" fontAlgn="base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2916238" indent="-168275" algn="l" rtl="0" fontAlgn="base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373438" indent="-168275" algn="l" rtl="0" fontAlgn="base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ema.gov/media-library-data/20130726-1545-20490-9247/frm_acts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NFIP Overview </a:t>
            </a:r>
            <a:br>
              <a:rPr lang="en-US" dirty="0" smtClean="0"/>
            </a:br>
            <a:r>
              <a:rPr lang="en-US" sz="2800" dirty="0" smtClean="0"/>
              <a:t>Briefing for the Subcommittee </a:t>
            </a:r>
            <a:r>
              <a:rPr lang="en-US" sz="2800" dirty="0"/>
              <a:t>on Disaster </a:t>
            </a:r>
            <a:r>
              <a:rPr lang="en-US" sz="2800" dirty="0" smtClean="0"/>
              <a:t>Reduction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David Maurstad, Assistant Administrator for Federal Insurance </a:t>
            </a:r>
          </a:p>
          <a:p>
            <a:r>
              <a:rPr lang="en-US" sz="2000" dirty="0" smtClean="0"/>
              <a:t>February 1, 2018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597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several ongoing efforts to transform the NFIP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01355" y="1278642"/>
            <a:ext cx="7665394" cy="5110263"/>
            <a:chOff x="701355" y="1278642"/>
            <a:chExt cx="7665394" cy="51102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2" t="14587" r="3822" b="5733"/>
            <a:stretch/>
          </p:blipFill>
          <p:spPr>
            <a:xfrm>
              <a:off x="701355" y="1278642"/>
              <a:ext cx="7665394" cy="511026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621165" y="2442365"/>
              <a:ext cx="1745584" cy="75895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Reauthorization Deadline: </a:t>
              </a:r>
            </a:p>
            <a:p>
              <a:pPr algn="ctr"/>
              <a:r>
                <a:rPr lang="en-US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February 8, </a:t>
              </a:r>
              <a:r>
                <a:rPr lang="en-US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  <a:endParaRPr lang="en-US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177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dhs_seal&amp;femabluetext_new" title="FEMA Se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613" y="2028825"/>
            <a:ext cx="6715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 Insurance vs. Individual Assistance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26036" y="1346013"/>
            <a:ext cx="4145964" cy="473931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Flood Insurance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only to those who pay for coverage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Does not require Presidential disaster declaration (2 or more acres or properties normally dry now wet)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Coverage limits depend on purchase (up to $250,000 building, $100,000 contents)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Renters policy available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Flood only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 payback requirement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coverage, not cancelled after multiple claims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84218" y="1348986"/>
            <a:ext cx="3959352" cy="473633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Disaster Assistance</a:t>
            </a:r>
          </a:p>
          <a:p>
            <a:pPr marL="231775" indent="-231775">
              <a:spcBef>
                <a:spcPct val="35000"/>
              </a:spcBef>
              <a:buClr>
                <a:schemeClr val="accent3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18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Requires Presidential disaster declaration</a:t>
            </a:r>
          </a:p>
          <a:p>
            <a:pPr marL="231775" indent="-231775">
              <a:spcBef>
                <a:spcPct val="35000"/>
              </a:spcBef>
              <a:buClr>
                <a:schemeClr val="accent3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18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 include grants for temporary housing, rental assistance, limited home repairs, and for other serious disaster-related needs</a:t>
            </a:r>
          </a:p>
          <a:p>
            <a:pPr marL="231775" indent="-231775">
              <a:spcBef>
                <a:spcPct val="35000"/>
              </a:spcBef>
              <a:buClr>
                <a:schemeClr val="accent3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18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Repairs home to a habitable condition if no other assistance available</a:t>
            </a:r>
          </a:p>
          <a:p>
            <a:pPr marL="231775" indent="-231775">
              <a:spcBef>
                <a:spcPct val="35000"/>
              </a:spcBef>
              <a:buClr>
                <a:schemeClr val="accent3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18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Maximum is $33,300 (FY 2017), average is $4,000 to $6,000</a:t>
            </a:r>
          </a:p>
          <a:p>
            <a:pPr marL="231775" indent="-231775">
              <a:spcBef>
                <a:spcPct val="35000"/>
              </a:spcBef>
              <a:buClr>
                <a:schemeClr val="accent3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18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Most disaster assistance comes in form of disaster loans from Small Business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95648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Flood Insurance Program (NFIP)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42365"/>
            <a:ext cx="4320615" cy="242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044850"/>
            <a:ext cx="4114799" cy="3946540"/>
          </a:xfrm>
        </p:spPr>
        <p:txBody>
          <a:bodyPr/>
          <a:lstStyle/>
          <a:p>
            <a:pPr marL="0" indent="0">
              <a:buClr>
                <a:srgbClr val="333333"/>
              </a:buClr>
              <a:buNone/>
            </a:pPr>
            <a:r>
              <a:rPr lang="en-US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of the NFIP</a:t>
            </a:r>
          </a:p>
          <a:p>
            <a:pPr>
              <a:buClr>
                <a:srgbClr val="333333"/>
              </a:buClr>
            </a:pPr>
            <a:r>
              <a:rPr lang="en-US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educate American property owners about the risk of flood</a:t>
            </a:r>
          </a:p>
          <a:p>
            <a:pPr>
              <a:buClr>
                <a:srgbClr val="333333"/>
              </a:buClr>
            </a:pP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provide flood insurance, generally </a:t>
            </a:r>
            <a:r>
              <a:rPr lang="en-US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unavailable and unaffordable </a:t>
            </a: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private insurance market</a:t>
            </a:r>
          </a:p>
          <a:p>
            <a:pPr>
              <a:buClr>
                <a:srgbClr val="333333"/>
              </a:buClr>
            </a:pP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accelerate recovery from flood damage</a:t>
            </a:r>
          </a:p>
          <a:p>
            <a:pPr>
              <a:buClr>
                <a:srgbClr val="333333"/>
              </a:buClr>
            </a:pP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mitigate future flood losses through local floodplain regulation</a:t>
            </a:r>
          </a:p>
          <a:p>
            <a:pPr>
              <a:buClr>
                <a:srgbClr val="333333"/>
              </a:buClr>
            </a:pPr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reduce the personal and national costs of </a:t>
            </a:r>
            <a:r>
              <a:rPr lang="en-US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</a:t>
            </a:r>
          </a:p>
          <a:p>
            <a:pPr>
              <a:buClr>
                <a:srgbClr val="333333"/>
              </a:buClr>
            </a:pPr>
            <a:r>
              <a:rPr lang="en-US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promote the natural and beneficial functions of the floodplain</a:t>
            </a:r>
            <a:endParaRPr lang="en-US" sz="16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9511"/>
            <a:ext cx="7434520" cy="758950"/>
          </a:xfrm>
        </p:spPr>
        <p:txBody>
          <a:bodyPr/>
          <a:lstStyle/>
          <a:p>
            <a:pPr marL="0" indent="0">
              <a:buClr>
                <a:srgbClr val="333333"/>
              </a:buClr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Created by Congress in 1968 as a way of reducing the financial and human toll of flooding disasters on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nation.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1999" y="4941574"/>
            <a:ext cx="444630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/>
              <a:t>National Flood Insurance Act of 1968</a:t>
            </a:r>
          </a:p>
          <a:p>
            <a:r>
              <a:rPr lang="en-US" sz="1200" b="0" i="1" dirty="0" smtClean="0">
                <a:hlinkClick r:id="rId4"/>
              </a:rPr>
              <a:t>https</a:t>
            </a:r>
            <a:r>
              <a:rPr lang="en-US" sz="1200" b="0" i="1" dirty="0">
                <a:hlinkClick r:id="rId4"/>
              </a:rPr>
              <a:t>://</a:t>
            </a:r>
            <a:r>
              <a:rPr lang="en-US" sz="1200" b="0" i="1" dirty="0" smtClean="0">
                <a:hlinkClick r:id="rId4"/>
              </a:rPr>
              <a:t>www.fema.gov/media-library-data/20130726-1545-20490-9247/frm_acts.pdf</a:t>
            </a:r>
            <a:r>
              <a:rPr lang="en-US" sz="1200" b="0" i="1" dirty="0" smtClean="0"/>
              <a:t> </a:t>
            </a:r>
            <a:endParaRPr lang="en-US" sz="1200" b="0" i="1" dirty="0"/>
          </a:p>
        </p:txBody>
      </p:sp>
    </p:spTree>
    <p:extLst>
      <p:ext uri="{BB962C8B-B14F-4D97-AF65-F5344CB8AC3E}">
        <p14:creationId xmlns:p14="http://schemas.microsoft.com/office/powerpoint/2010/main" val="198319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3364"/>
          <a:stretch/>
        </p:blipFill>
        <p:spPr>
          <a:xfrm>
            <a:off x="1761598" y="4256956"/>
            <a:ext cx="5620805" cy="21715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NFIP Operates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1272296"/>
            <a:ext cx="8229600" cy="466123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Congress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authorizes NFIP to operate, sets strategic priorities, represents constituents to FEMA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FEMA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sets actuarial rates, policies, underwriting and claims criteria, specific coverage costs, manages oversight or partners and vendors, oversees financials, markets, educates public, trains agents and adjusters, etc. 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WYO companies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manage day-to-day sales and servicing of policies including claims, through their networks of agents and claims adjusters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 Servicing Agent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a FEMA-contracted entity which acts similarly to a WYO for independent agents or agents not affiliated with WYO companies. 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Vendors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service NFIP policies for many WYO companies and frequently manage operations on their behalf.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118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the NFIP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985" y="3732580"/>
            <a:ext cx="3718855" cy="26024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Risk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FEMA identifies flood hazards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scientific and engineering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FEMA maps hazards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Flood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Insurance Rate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Maps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FIRMs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FIRMs used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floodplain management, flood insurance, and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risk communication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6629" y="1370255"/>
            <a:ext cx="4781388" cy="221053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Mitigate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Flood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Mitigation Assistance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(FMA)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provides funding to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states, territories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federally-recognized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tribes,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local communities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FMA funds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projects and planning that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reduce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eliminate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long-term risk of flood damage to structures insured under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NFIP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4116630" y="3732580"/>
            <a:ext cx="4781386" cy="26024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0000"/>
              <a:buFont typeface="Wingdings" pitchFamily="2" charset="2"/>
              <a:buChar char="§"/>
              <a:defRPr b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31825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914400" indent="-231775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260475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1544638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001838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Insure Flood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homeowners, renters, and business owners with eligible structures in participating communities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~80 private insurance companies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NFIP coverage under their own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names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FEMA underwrites all NFIP policies, and also writes some through NFIP Direct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77" y="1200151"/>
            <a:ext cx="3563279" cy="25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5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710" y="379558"/>
            <a:ext cx="4914841" cy="701759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Achieving a </a:t>
            </a:r>
            <a:r>
              <a:rPr lang="en-US" sz="3200" dirty="0" smtClean="0"/>
              <a:t>Sound Financial Framework </a:t>
            </a:r>
            <a:r>
              <a:rPr lang="en-US" sz="3200" dirty="0"/>
              <a:t>for the NFIP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10425" y="1314491"/>
            <a:ext cx="3264701" cy="4924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2880" tIns="91440" rIns="182880" bIns="91440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>
                <a:solidFill>
                  <a:srgbClr val="323232">
                    <a:lumMod val="90000"/>
                    <a:lumOff val="10000"/>
                  </a:srgbClr>
                </a:solidFill>
                <a:cs typeface="Arial" panose="020B0604020202020204" pitchFamily="34" charset="0"/>
              </a:rPr>
              <a:t>Challenges:</a:t>
            </a:r>
          </a:p>
          <a:p>
            <a:pPr marL="338138" lvl="1" indent="-168275" defTabSz="45720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323232">
                    <a:lumMod val="90000"/>
                    <a:lumOff val="10000"/>
                  </a:srgbClr>
                </a:solidFill>
                <a:cs typeface="Arial" panose="020B0604020202020204" pitchFamily="34" charset="0"/>
              </a:rPr>
              <a:t>Magnitude, volatility of flood </a:t>
            </a:r>
            <a:r>
              <a:rPr lang="en-US" sz="1600" b="0" dirty="0" smtClean="0">
                <a:solidFill>
                  <a:srgbClr val="323232">
                    <a:lumMod val="90000"/>
                    <a:lumOff val="10000"/>
                  </a:srgbClr>
                </a:solidFill>
                <a:cs typeface="Arial" panose="020B0604020202020204" pitchFamily="34" charset="0"/>
              </a:rPr>
              <a:t>losses (realized &amp; potential)</a:t>
            </a:r>
            <a:endParaRPr lang="en-US" sz="1600" b="0" dirty="0">
              <a:solidFill>
                <a:srgbClr val="323232">
                  <a:lumMod val="90000"/>
                  <a:lumOff val="10000"/>
                </a:srgbClr>
              </a:solidFill>
              <a:cs typeface="Arial" panose="020B0604020202020204" pitchFamily="34" charset="0"/>
            </a:endParaRPr>
          </a:p>
          <a:p>
            <a:pPr marL="338138" lvl="1" indent="-168275" defTabSz="45720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323232">
                    <a:lumMod val="90000"/>
                    <a:lumOff val="10000"/>
                  </a:srgbClr>
                </a:solidFill>
                <a:cs typeface="Arial" panose="020B0604020202020204" pitchFamily="34" charset="0"/>
              </a:rPr>
              <a:t>Public policy choices yield benefits … but limit ability to grow financial reserves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b="0" dirty="0">
              <a:solidFill>
                <a:srgbClr val="323232">
                  <a:lumMod val="90000"/>
                  <a:lumOff val="10000"/>
                </a:srgbClr>
              </a:solidFill>
              <a:cs typeface="Arial" panose="020B0604020202020204" pitchFamily="34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>
                <a:solidFill>
                  <a:srgbClr val="323232">
                    <a:lumMod val="90000"/>
                    <a:lumOff val="10000"/>
                  </a:srgbClr>
                </a:solidFill>
                <a:cs typeface="Arial" panose="020B0604020202020204" pitchFamily="34" charset="0"/>
              </a:rPr>
              <a:t>Status Quo:</a:t>
            </a:r>
          </a:p>
          <a:p>
            <a:pPr marL="338138" lvl="1" indent="-168275" defTabSz="45720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323232">
                    <a:lumMod val="90000"/>
                    <a:lumOff val="10000"/>
                  </a:srgbClr>
                </a:solidFill>
                <a:cs typeface="Arial" panose="020B0604020202020204" pitchFamily="34" charset="0"/>
              </a:rPr>
              <a:t>Basic financial structure</a:t>
            </a:r>
          </a:p>
          <a:p>
            <a:pPr marL="338138" lvl="1" indent="-168275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323232">
                    <a:lumMod val="90000"/>
                    <a:lumOff val="10000"/>
                  </a:srgbClr>
                </a:solidFill>
                <a:cs typeface="Arial" panose="020B0604020202020204" pitchFamily="34" charset="0"/>
              </a:rPr>
              <a:t>Significant unmanaged exposure</a:t>
            </a:r>
          </a:p>
          <a:p>
            <a:pPr marL="742950" lvl="1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0" dirty="0" smtClean="0">
              <a:solidFill>
                <a:srgbClr val="323232">
                  <a:lumMod val="90000"/>
                  <a:lumOff val="10000"/>
                </a:srgbClr>
              </a:solidFill>
              <a:cs typeface="Arial" panose="020B0604020202020204" pitchFamily="34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300"/>
              </a:spcAft>
            </a:pPr>
            <a:r>
              <a:rPr lang="en-US" sz="1600" dirty="0" smtClean="0">
                <a:solidFill>
                  <a:srgbClr val="323232">
                    <a:lumMod val="90000"/>
                    <a:lumOff val="10000"/>
                  </a:srgbClr>
                </a:solidFill>
                <a:cs typeface="Arial" panose="020B0604020202020204" pitchFamily="34" charset="0"/>
              </a:rPr>
              <a:t>Sound Financial Framework:</a:t>
            </a:r>
          </a:p>
          <a:p>
            <a:pPr marL="338138" lvl="1" indent="-168275" defTabSz="45720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323232">
                    <a:lumMod val="90000"/>
                    <a:lumOff val="10000"/>
                  </a:srgbClr>
                </a:solidFill>
                <a:cs typeface="Arial" panose="020B0604020202020204" pitchFamily="34" charset="0"/>
              </a:rPr>
              <a:t>Understand exposure</a:t>
            </a:r>
          </a:p>
          <a:p>
            <a:pPr marL="338138" lvl="1" indent="-168275" defTabSz="457200" eaLnBrk="1" fontAlgn="auto" hangingPunct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323232">
                    <a:lumMod val="90000"/>
                    <a:lumOff val="10000"/>
                  </a:srgbClr>
                </a:solidFill>
                <a:cs typeface="Arial" panose="020B0604020202020204" pitchFamily="34" charset="0"/>
              </a:rPr>
              <a:t>Use additional tools, including reinsurance</a:t>
            </a:r>
          </a:p>
          <a:p>
            <a:pPr marL="338138" lvl="1" indent="-168275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323232">
                    <a:lumMod val="90000"/>
                    <a:lumOff val="10000"/>
                  </a:srgbClr>
                </a:solidFill>
                <a:cs typeface="Arial" panose="020B0604020202020204" pitchFamily="34" charset="0"/>
              </a:rPr>
              <a:t>Clarity on who pays what when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1" y="1333291"/>
            <a:ext cx="5708002" cy="37947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5836" y="5358470"/>
            <a:ext cx="5388925" cy="5966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NFIP’s </a:t>
            </a:r>
            <a:r>
              <a:rPr lang="en-US" sz="900" b="0" dirty="0">
                <a:solidFill>
                  <a:srgbClr val="FD8B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cumulative debt</a:t>
            </a:r>
            <a:r>
              <a:rPr lang="en-US" sz="900" b="0" dirty="0">
                <a:solidFill>
                  <a:srgbClr val="FF99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900" b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Congress increased substantially from 2005-2016 due to extraordinary loss years where </a:t>
            </a:r>
            <a:r>
              <a:rPr lang="en-US" sz="9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claims </a:t>
            </a:r>
            <a:r>
              <a:rPr lang="en-US" sz="900" b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payouts exceeded premiums collected, and </a:t>
            </a:r>
            <a:r>
              <a:rPr lang="en-US" sz="900" b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coincided </a:t>
            </a:r>
            <a:r>
              <a:rPr lang="en-US" sz="900" b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increases in </a:t>
            </a:r>
            <a:r>
              <a:rPr lang="en-US" sz="900" b="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borrowing authority.</a:t>
            </a:r>
            <a:r>
              <a:rPr lang="en-US" sz="900" b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900" b="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900" b="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900" b="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900" b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2008, interest payments on debt associated with Hurricanes Katrina, Rita, and Wilma reached $730M.</a:t>
            </a:r>
          </a:p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75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287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00" y="336865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45" y="3368650"/>
            <a:ext cx="2743200" cy="27432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709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Reauthorization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0728" y="1392026"/>
            <a:ext cx="8215694" cy="378537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Working closely with our partners including Congress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NFIP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Reauthorization principles include: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Timely, multi-year reauthorization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sound financial framework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Increased flood coverage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Improved customer experience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Congress must continue to examine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difficult public policy issues: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Affordability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Privatization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Solvency and sound financials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65795" y="4145959"/>
            <a:ext cx="2285840" cy="45316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8,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795" y="1911100"/>
            <a:ext cx="2285840" cy="19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92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FEMA embarked on a multi-year effort to transform how our customers experience the NFIP</a:t>
            </a:r>
            <a:endParaRPr lang="en-US" sz="32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50" y="1455730"/>
            <a:ext cx="7277182" cy="485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4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MD workshop template">
  <a:themeElements>
    <a:clrScheme name="DHS">
      <a:dk1>
        <a:sysClr val="windowText" lastClr="000000"/>
      </a:dk1>
      <a:lt1>
        <a:sysClr val="window" lastClr="FFFFFF"/>
      </a:lt1>
      <a:dk2>
        <a:srgbClr val="003366"/>
      </a:dk2>
      <a:lt2>
        <a:srgbClr val="FFFFFF"/>
      </a:lt2>
      <a:accent1>
        <a:srgbClr val="005886"/>
      </a:accent1>
      <a:accent2>
        <a:srgbClr val="0078A4"/>
      </a:accent2>
      <a:accent3>
        <a:srgbClr val="9A9897"/>
      </a:accent3>
      <a:accent4>
        <a:srgbClr val="D71F2C"/>
      </a:accent4>
      <a:accent5>
        <a:srgbClr val="FFFFFF"/>
      </a:accent5>
      <a:accent6>
        <a:srgbClr val="36943E"/>
      </a:accent6>
      <a:hlink>
        <a:srgbClr val="005886"/>
      </a:hlink>
      <a:folHlink>
        <a:srgbClr val="9A9897"/>
      </a:folHlink>
    </a:clrScheme>
    <a:fontScheme name="Custom 1">
      <a:majorFont>
        <a:latin typeface="Franklin Gothic Medium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FFFFFF"/>
        </a:dk2>
        <a:lt2>
          <a:srgbClr val="5B5C5E"/>
        </a:lt2>
        <a:accent1>
          <a:srgbClr val="005288"/>
        </a:accent1>
        <a:accent2>
          <a:srgbClr val="5D9732"/>
        </a:accent2>
        <a:accent3>
          <a:srgbClr val="FFFFFF"/>
        </a:accent3>
        <a:accent4>
          <a:srgbClr val="000000"/>
        </a:accent4>
        <a:accent5>
          <a:srgbClr val="AAB3C3"/>
        </a:accent5>
        <a:accent6>
          <a:srgbClr val="53882C"/>
        </a:accent6>
        <a:hlink>
          <a:srgbClr val="0078AE"/>
        </a:hlink>
        <a:folHlink>
          <a:srgbClr val="C412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enton_NFIP reauthorization (2 1 17)_v6.pptx [Read-Only]" id="{34BE4C5D-5488-4C45-93FD-58BD0E8995C0}" vid="{564B480A-EF0C-4711-93F4-C63C35356779}"/>
    </a:ext>
  </a:extLst>
</a:theme>
</file>

<file path=ppt/theme/theme2.xml><?xml version="1.0" encoding="utf-8"?>
<a:theme xmlns:a="http://schemas.openxmlformats.org/drawingml/2006/main" name="Custom Design">
  <a:themeElements>
    <a:clrScheme name="DHS">
      <a:dk1>
        <a:sysClr val="windowText" lastClr="000000"/>
      </a:dk1>
      <a:lt1>
        <a:sysClr val="window" lastClr="FFFFFF"/>
      </a:lt1>
      <a:dk2>
        <a:srgbClr val="003366"/>
      </a:dk2>
      <a:lt2>
        <a:srgbClr val="FFFFFF"/>
      </a:lt2>
      <a:accent1>
        <a:srgbClr val="005886"/>
      </a:accent1>
      <a:accent2>
        <a:srgbClr val="0078A4"/>
      </a:accent2>
      <a:accent3>
        <a:srgbClr val="9A9897"/>
      </a:accent3>
      <a:accent4>
        <a:srgbClr val="D71F2C"/>
      </a:accent4>
      <a:accent5>
        <a:srgbClr val="FFFFFF"/>
      </a:accent5>
      <a:accent6>
        <a:srgbClr val="36943E"/>
      </a:accent6>
      <a:hlink>
        <a:srgbClr val="005886"/>
      </a:hlink>
      <a:folHlink>
        <a:srgbClr val="9A9897"/>
      </a:folHlink>
    </a:clrScheme>
    <a:fontScheme name="Custom 7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nton_NFIP reauthorization (2 1 17)_v6.pptx [Read-Only]" id="{34BE4C5D-5488-4C45-93FD-58BD0E8995C0}" vid="{00BC177D-1BF6-4A33-A502-8E4C87848273}"/>
    </a:ext>
  </a:extLst>
</a:theme>
</file>

<file path=ppt/theme/theme3.xml><?xml version="1.0" encoding="utf-8"?>
<a:theme xmlns:a="http://schemas.openxmlformats.org/drawingml/2006/main" name="1_RMD workshop template">
  <a:themeElements>
    <a:clrScheme name="DHS">
      <a:dk1>
        <a:sysClr val="windowText" lastClr="000000"/>
      </a:dk1>
      <a:lt1>
        <a:sysClr val="window" lastClr="FFFFFF"/>
      </a:lt1>
      <a:dk2>
        <a:srgbClr val="003366"/>
      </a:dk2>
      <a:lt2>
        <a:srgbClr val="FFFFFF"/>
      </a:lt2>
      <a:accent1>
        <a:srgbClr val="005886"/>
      </a:accent1>
      <a:accent2>
        <a:srgbClr val="0078A4"/>
      </a:accent2>
      <a:accent3>
        <a:srgbClr val="9A9897"/>
      </a:accent3>
      <a:accent4>
        <a:srgbClr val="D71F2C"/>
      </a:accent4>
      <a:accent5>
        <a:srgbClr val="FFFFFF"/>
      </a:accent5>
      <a:accent6>
        <a:srgbClr val="36943E"/>
      </a:accent6>
      <a:hlink>
        <a:srgbClr val="005886"/>
      </a:hlink>
      <a:folHlink>
        <a:srgbClr val="9A9897"/>
      </a:folHlink>
    </a:clrScheme>
    <a:fontScheme name="Custom 1">
      <a:majorFont>
        <a:latin typeface="Franklin Gothic Medium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FFFFFF"/>
        </a:dk2>
        <a:lt2>
          <a:srgbClr val="5B5C5E"/>
        </a:lt2>
        <a:accent1>
          <a:srgbClr val="005288"/>
        </a:accent1>
        <a:accent2>
          <a:srgbClr val="5D9732"/>
        </a:accent2>
        <a:accent3>
          <a:srgbClr val="FFFFFF"/>
        </a:accent3>
        <a:accent4>
          <a:srgbClr val="000000"/>
        </a:accent4>
        <a:accent5>
          <a:srgbClr val="AAB3C3"/>
        </a:accent5>
        <a:accent6>
          <a:srgbClr val="53882C"/>
        </a:accent6>
        <a:hlink>
          <a:srgbClr val="0078AE"/>
        </a:hlink>
        <a:folHlink>
          <a:srgbClr val="C412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enton_NFIP reauthorization (2 1 17)_v6.pptx [Read-Only]" id="{34BE4C5D-5488-4C45-93FD-58BD0E8995C0}" vid="{ECA94519-8548-42B8-B000-E404A2F661A4}"/>
    </a:ext>
  </a:extLst>
</a:theme>
</file>

<file path=ppt/theme/theme4.xml><?xml version="1.0" encoding="utf-8"?>
<a:theme xmlns:a="http://schemas.openxmlformats.org/drawingml/2006/main" name="1_Key Slides">
  <a:themeElements>
    <a:clrScheme name="EAD Template Color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1B587C"/>
      </a:accent1>
      <a:accent2>
        <a:srgbClr val="F07F09"/>
      </a:accent2>
      <a:accent3>
        <a:srgbClr val="4E8542"/>
      </a:accent3>
      <a:accent4>
        <a:srgbClr val="FFC000"/>
      </a:accent4>
      <a:accent5>
        <a:srgbClr val="9F2936"/>
      </a:accent5>
      <a:accent6>
        <a:srgbClr val="604878"/>
      </a:accent6>
      <a:hlink>
        <a:srgbClr val="323232"/>
      </a:hlink>
      <a:folHlink>
        <a:srgbClr val="656565"/>
      </a:folHlink>
    </a:clrScheme>
    <a:fontScheme name="EAD Fonts">
      <a:majorFont>
        <a:latin typeface="Franklin Gothic Medium Cond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2"/>
          </a:solidFill>
        </a:ln>
      </a:spPr>
      <a:bodyPr rtlCol="0" anchor="ctr"/>
      <a:lstStyle>
        <a:defPPr algn="ctr">
          <a:defRPr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enton_NFIP reauthorization (2 1 17)_v6.pptx [Read-Only]" id="{34BE4C5D-5488-4C45-93FD-58BD0E8995C0}" vid="{B966DAAA-9BDC-4861-9B95-E50F812BD802}"/>
    </a:ext>
  </a:extLst>
</a:theme>
</file>

<file path=ppt/theme/theme5.xml><?xml version="1.0" encoding="utf-8"?>
<a:theme xmlns:a="http://schemas.openxmlformats.org/drawingml/2006/main" name="2_Default Design">
  <a:themeElements>
    <a:clrScheme name="DHS">
      <a:dk1>
        <a:sysClr val="windowText" lastClr="000000"/>
      </a:dk1>
      <a:lt1>
        <a:sysClr val="window" lastClr="FFFFFF"/>
      </a:lt1>
      <a:dk2>
        <a:srgbClr val="003366"/>
      </a:dk2>
      <a:lt2>
        <a:srgbClr val="FFFFFF"/>
      </a:lt2>
      <a:accent1>
        <a:srgbClr val="005886"/>
      </a:accent1>
      <a:accent2>
        <a:srgbClr val="0078A4"/>
      </a:accent2>
      <a:accent3>
        <a:srgbClr val="9A9897"/>
      </a:accent3>
      <a:accent4>
        <a:srgbClr val="D71F2C"/>
      </a:accent4>
      <a:accent5>
        <a:srgbClr val="FFFFFF"/>
      </a:accent5>
      <a:accent6>
        <a:srgbClr val="36943E"/>
      </a:accent6>
      <a:hlink>
        <a:srgbClr val="005886"/>
      </a:hlink>
      <a:folHlink>
        <a:srgbClr val="9A9897"/>
      </a:folHlink>
    </a:clrScheme>
    <a:fontScheme name="Custom 1">
      <a:majorFont>
        <a:latin typeface="Franklin Gothic Medium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FFFFFF"/>
        </a:dk2>
        <a:lt2>
          <a:srgbClr val="5B5C5E"/>
        </a:lt2>
        <a:accent1>
          <a:srgbClr val="005288"/>
        </a:accent1>
        <a:accent2>
          <a:srgbClr val="5D9732"/>
        </a:accent2>
        <a:accent3>
          <a:srgbClr val="FFFFFF"/>
        </a:accent3>
        <a:accent4>
          <a:srgbClr val="000000"/>
        </a:accent4>
        <a:accent5>
          <a:srgbClr val="AAB3C3"/>
        </a:accent5>
        <a:accent6>
          <a:srgbClr val="53882C"/>
        </a:accent6>
        <a:hlink>
          <a:srgbClr val="0078AE"/>
        </a:hlink>
        <a:folHlink>
          <a:srgbClr val="C412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enton_NFIP reauthorization (2 1 17)_v6.pptx [Read-Only]" id="{34BE4C5D-5488-4C45-93FD-58BD0E8995C0}" vid="{A80C27F5-FA5C-4F66-AD65-B1AB8E656F34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978A02F7A2EA43B8EBC74912494057" ma:contentTypeVersion="1" ma:contentTypeDescription="Create a new document." ma:contentTypeScope="" ma:versionID="1cfe22a41eeacbb5ab385177cd5c3fa8">
  <xsd:schema xmlns:xsd="http://www.w3.org/2001/XMLSchema" xmlns:p="http://schemas.microsoft.com/office/2006/metadata/properties" xmlns:ns2="9b19d4ed-d1d9-4f2e-99ac-c3bce993375f" targetNamespace="http://schemas.microsoft.com/office/2006/metadata/properties" ma:root="true" ma:fieldsID="15a89cf53c2f361b1d0ba4e9d1c90019" ns2:_="">
    <xsd:import namespace="9b19d4ed-d1d9-4f2e-99ac-c3bce993375f"/>
    <xsd:element name="properties">
      <xsd:complexType>
        <xsd:sequence>
          <xsd:element name="documentManagement">
            <xsd:complexType>
              <xsd:all>
                <xsd:element ref="ns2:IBR_x0020_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9b19d4ed-d1d9-4f2e-99ac-c3bce993375f" elementFormDefault="qualified">
    <xsd:import namespace="http://schemas.microsoft.com/office/2006/documentManagement/types"/>
    <xsd:element name="IBR_x0020_Date" ma:index="8" nillable="true" ma:displayName="IBR Date" ma:format="DateOnly" ma:internalName="IBR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Folder xmlns="bff03827-f48c-4977-b40e-774efaf9b5a8">IBR Slide Deck</Folder>
    <IBR_x0020_Date xmlns="9b19d4ed-d1d9-4f2e-99ac-c3bce993375f" xsi:nil="true"/>
  </documentManagement>
</p:properties>
</file>

<file path=customXml/itemProps1.xml><?xml version="1.0" encoding="utf-8"?>
<ds:datastoreItem xmlns:ds="http://schemas.openxmlformats.org/officeDocument/2006/customXml" ds:itemID="{9FBEBF16-42BE-48E5-8D79-52813870D2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6BA8C2-90B6-4BD0-AF55-A2131A5523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19d4ed-d1d9-4f2e-99ac-c3bce993375f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160AA693-269D-496E-A5EA-164540F8BB54}">
  <ds:schemaRefs>
    <ds:schemaRef ds:uri="http://schemas.microsoft.com/office/2006/metadata/properties"/>
    <ds:schemaRef ds:uri="bff03827-f48c-4977-b40e-774efaf9b5a8"/>
    <ds:schemaRef ds:uri="9b19d4ed-d1d9-4f2e-99ac-c3bce993375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47530</TotalTime>
  <Words>692</Words>
  <Application>Microsoft Office PowerPoint</Application>
  <PresentationFormat>On-screen Show (4:3)</PresentationFormat>
  <Paragraphs>103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30" baseType="lpstr">
      <vt:lpstr>ＭＳ Ｐゴシック</vt:lpstr>
      <vt:lpstr>Arial</vt:lpstr>
      <vt:lpstr>Arial Narrow</vt:lpstr>
      <vt:lpstr>Calibri</vt:lpstr>
      <vt:lpstr>Franklin Gothic Book</vt:lpstr>
      <vt:lpstr>Franklin Gothic Demi</vt:lpstr>
      <vt:lpstr>Franklin Gothic Medium Cond</vt:lpstr>
      <vt:lpstr>Georgia</vt:lpstr>
      <vt:lpstr>Joanna MT Std SemiBold</vt:lpstr>
      <vt:lpstr>Microsoft Sans Serif</vt:lpstr>
      <vt:lpstr>Times</vt:lpstr>
      <vt:lpstr>Times New Roman</vt:lpstr>
      <vt:lpstr>Verdana</vt:lpstr>
      <vt:lpstr>Wingdings</vt:lpstr>
      <vt:lpstr>RMD workshop template</vt:lpstr>
      <vt:lpstr>Custom Design</vt:lpstr>
      <vt:lpstr>1_RMD workshop template</vt:lpstr>
      <vt:lpstr>1_Key Slides</vt:lpstr>
      <vt:lpstr>2_Default Design</vt:lpstr>
      <vt:lpstr>NFIP Overview  Briefing for the Subcommittee on Disaster Reduction</vt:lpstr>
      <vt:lpstr>Flood Insurance vs. Individual Assistance</vt:lpstr>
      <vt:lpstr>National Flood Insurance Program (NFIP)</vt:lpstr>
      <vt:lpstr>How the NFIP Operates</vt:lpstr>
      <vt:lpstr>Elements of the NFIP</vt:lpstr>
      <vt:lpstr>Achieving a Sound Financial Framework for the NFIP</vt:lpstr>
      <vt:lpstr>PowerPoint Presentation</vt:lpstr>
      <vt:lpstr>Reauthorization 2018</vt:lpstr>
      <vt:lpstr>FEMA embarked on a multi-year effort to transform how our customers experience the NFIP</vt:lpstr>
      <vt:lpstr>There are several ongoing efforts to transform the NFIP</vt:lpstr>
      <vt:lpstr>PowerPoint Presentation</vt:lpstr>
    </vt:vector>
  </TitlesOfParts>
  <Company>BA&amp;H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IBR Program Area Slides - Program Area D</dc:title>
  <dc:creator>BA&amp;H USER</dc:creator>
  <cp:lastModifiedBy>Shintani, Mai</cp:lastModifiedBy>
  <cp:revision>1457</cp:revision>
  <cp:lastPrinted>2017-12-29T15:57:24Z</cp:lastPrinted>
  <dcterms:created xsi:type="dcterms:W3CDTF">2000-07-24T15:05:15Z</dcterms:created>
  <dcterms:modified xsi:type="dcterms:W3CDTF">2018-01-25T19:20:28Z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0x010100FB978A02F7A2EA43B8EBC74912494057</vt:lpwstr>
  </property>
  <property fmtid="{D5CDD505-2E9C-101B-9397-08002B2CF9AE}" pid="3" name="Folder">
    <vt:lpwstr>IBR Slide Deck</vt:lpwstr>
  </property>
</Properties>
</file>