
<file path=[Content_Types].xml><?xml version="1.0" encoding="utf-8"?>
<Types xmlns="http://schemas.openxmlformats.org/package/2006/content-types">
  <Default Extension="png" ContentType="image/png"/>
  <Default Extension="emf" ContentType="image/x-emf"/>
  <Default Extension="jpeg" ContentType="image/jpeg"/>
  <Default Extension="mov" ContentType="video/quicktime"/>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handoutMasterIdLst>
    <p:handoutMasterId r:id="rId43"/>
  </p:handoutMasterIdLst>
  <p:sldIdLst>
    <p:sldId id="256" r:id="rId2"/>
    <p:sldId id="269" r:id="rId3"/>
    <p:sldId id="306" r:id="rId4"/>
    <p:sldId id="325" r:id="rId5"/>
    <p:sldId id="257" r:id="rId6"/>
    <p:sldId id="267" r:id="rId7"/>
    <p:sldId id="300" r:id="rId8"/>
    <p:sldId id="304" r:id="rId9"/>
    <p:sldId id="299" r:id="rId10"/>
    <p:sldId id="301" r:id="rId11"/>
    <p:sldId id="302" r:id="rId12"/>
    <p:sldId id="303" r:id="rId13"/>
    <p:sldId id="305" r:id="rId14"/>
    <p:sldId id="312" r:id="rId15"/>
    <p:sldId id="273" r:id="rId16"/>
    <p:sldId id="268" r:id="rId17"/>
    <p:sldId id="278" r:id="rId18"/>
    <p:sldId id="284" r:id="rId19"/>
    <p:sldId id="281" r:id="rId20"/>
    <p:sldId id="285" r:id="rId21"/>
    <p:sldId id="286" r:id="rId22"/>
    <p:sldId id="287" r:id="rId23"/>
    <p:sldId id="270" r:id="rId24"/>
    <p:sldId id="329" r:id="rId25"/>
    <p:sldId id="330" r:id="rId26"/>
    <p:sldId id="331" r:id="rId27"/>
    <p:sldId id="332" r:id="rId28"/>
    <p:sldId id="271" r:id="rId29"/>
    <p:sldId id="308" r:id="rId30"/>
    <p:sldId id="258" r:id="rId31"/>
    <p:sldId id="310" r:id="rId32"/>
    <p:sldId id="311" r:id="rId33"/>
    <p:sldId id="261" r:id="rId34"/>
    <p:sldId id="262" r:id="rId35"/>
    <p:sldId id="272" r:id="rId36"/>
    <p:sldId id="289" r:id="rId37"/>
    <p:sldId id="290" r:id="rId38"/>
    <p:sldId id="291" r:id="rId39"/>
    <p:sldId id="292" r:id="rId40"/>
    <p:sldId id="333"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00"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222222"/>
    <a:srgbClr val="DAE842"/>
    <a:srgbClr val="D8E249"/>
    <a:srgbClr val="D3D6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47"/>
    <p:restoredTop sz="68670"/>
  </p:normalViewPr>
  <p:slideViewPr>
    <p:cSldViewPr snapToGrid="0" snapToObjects="1" showGuides="1">
      <p:cViewPr varScale="1">
        <p:scale>
          <a:sx n="61" d="100"/>
          <a:sy n="61" d="100"/>
        </p:scale>
        <p:origin x="232" y="216"/>
      </p:cViewPr>
      <p:guideLst>
        <p:guide orient="horz" pos="600"/>
        <p:guide pos="3840"/>
      </p:guideLst>
    </p:cSldViewPr>
  </p:slideViewPr>
  <p:notesTextViewPr>
    <p:cViewPr>
      <p:scale>
        <a:sx n="1" d="1"/>
        <a:sy n="1" d="1"/>
      </p:scale>
      <p:origin x="0" y="0"/>
    </p:cViewPr>
  </p:notesTextViewPr>
  <p:notesViewPr>
    <p:cSldViewPr snapToGrid="0" snapToObjects="1" showGuides="1">
      <p:cViewPr varScale="1">
        <p:scale>
          <a:sx n="72" d="100"/>
          <a:sy n="72" d="100"/>
        </p:scale>
        <p:origin x="3592"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AECD8E1-EC58-344B-996E-82D6937D974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73208DF-1EB9-5541-A471-B6B1D55AA13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688E96A-501F-AB4D-94AA-9C03B11193CA}" type="datetimeFigureOut">
              <a:rPr lang="en-US" smtClean="0"/>
              <a:t>4/30/18</a:t>
            </a:fld>
            <a:endParaRPr lang="en-US"/>
          </a:p>
        </p:txBody>
      </p:sp>
      <p:sp>
        <p:nvSpPr>
          <p:cNvPr id="4" name="Footer Placeholder 3">
            <a:extLst>
              <a:ext uri="{FF2B5EF4-FFF2-40B4-BE49-F238E27FC236}">
                <a16:creationId xmlns:a16="http://schemas.microsoft.com/office/drawing/2014/main" id="{6DCF3E44-44D0-9546-BA26-E1932C40924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F0DCF51-5960-EF43-BBF9-915D78E297A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2FE28D3-2BC1-D846-8B4C-A3DFA6CB4449}" type="slidenum">
              <a:rPr lang="en-US" smtClean="0"/>
              <a:t>‹#›</a:t>
            </a:fld>
            <a:endParaRPr lang="en-US"/>
          </a:p>
        </p:txBody>
      </p:sp>
    </p:spTree>
    <p:extLst>
      <p:ext uri="{BB962C8B-B14F-4D97-AF65-F5344CB8AC3E}">
        <p14:creationId xmlns:p14="http://schemas.microsoft.com/office/powerpoint/2010/main" val="24304985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48EE4F-EA5F-8149-AD4F-40C8F84B5AD7}" type="datetimeFigureOut">
              <a:rPr lang="en-US" smtClean="0"/>
              <a:t>4/30/18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456F94-ECB9-7B46-AB1E-04001AB6D999}" type="slidenum">
              <a:rPr lang="en-US" smtClean="0"/>
              <a:t>‹#›</a:t>
            </a:fld>
            <a:endParaRPr lang="en-US"/>
          </a:p>
        </p:txBody>
      </p:sp>
    </p:spTree>
    <p:extLst>
      <p:ext uri="{BB962C8B-B14F-4D97-AF65-F5344CB8AC3E}">
        <p14:creationId xmlns:p14="http://schemas.microsoft.com/office/powerpoint/2010/main" val="27331206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456F94-ECB9-7B46-AB1E-04001AB6D999}" type="slidenum">
              <a:rPr lang="en-US" smtClean="0"/>
              <a:t>1</a:t>
            </a:fld>
            <a:endParaRPr lang="en-US"/>
          </a:p>
        </p:txBody>
      </p:sp>
    </p:spTree>
    <p:extLst>
      <p:ext uri="{BB962C8B-B14F-4D97-AF65-F5344CB8AC3E}">
        <p14:creationId xmlns:p14="http://schemas.microsoft.com/office/powerpoint/2010/main" val="36545098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Useful Science</a:t>
            </a:r>
            <a:r>
              <a:rPr lang="en-US" sz="1200" kern="1200" dirty="0">
                <a:solidFill>
                  <a:schemeClr val="tx1"/>
                </a:solidFill>
                <a:effectLst/>
                <a:latin typeface="+mn-lt"/>
                <a:ea typeface="+mn-ea"/>
                <a:cs typeface="+mn-cs"/>
              </a:rPr>
              <a:t> - </a:t>
            </a:r>
            <a:r>
              <a:rPr lang="en-US" sz="1200" b="1" kern="1200" dirty="0">
                <a:solidFill>
                  <a:schemeClr val="tx1"/>
                </a:solidFill>
                <a:effectLst/>
                <a:latin typeface="+mn-lt"/>
                <a:ea typeface="+mn-ea"/>
                <a:cs typeface="+mn-cs"/>
              </a:rPr>
              <a:t>Together, we can “Outsmart Disaster”</a:t>
            </a:r>
            <a:r>
              <a:rPr lang="en-US" sz="1200" kern="1200" dirty="0">
                <a:solidFill>
                  <a:schemeClr val="tx1"/>
                </a:solidFill>
                <a:effectLst/>
                <a:latin typeface="+mn-lt"/>
                <a:ea typeface="+mn-ea"/>
                <a:cs typeface="+mn-cs"/>
              </a:rPr>
              <a:t> by putting science into action. Let’s reduce estimated impacts of the HayWired Scenario by devising cost-effective resilience strategies to reduce risk.</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Let’s harness the creative energy and innovative spirit, especially of our young newcomers who never experienced a big earthquake. How can we motivate a new round of action? How can we engage our youth? Let's use our collective brains, our collective muscle, our collective will, and our collective resources, to re-ignite the old spirit of 1868, 1906 and 1989 and build back better before it hits next time.</a:t>
            </a:r>
          </a:p>
          <a:p>
            <a:r>
              <a:rPr lang="en-US" sz="1200" b="1" kern="1200" dirty="0">
                <a:solidFill>
                  <a:schemeClr val="tx1"/>
                </a:solidFill>
                <a:effectLst/>
                <a:latin typeface="+mn-lt"/>
                <a:ea typeface="+mn-ea"/>
                <a:cs typeface="+mn-cs"/>
              </a:rPr>
              <a:t>[ 6:28 ]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D456F94-ECB9-7B46-AB1E-04001AB6D999}" type="slidenum">
              <a:rPr lang="en-US" smtClean="0"/>
              <a:t>12</a:t>
            </a:fld>
            <a:endParaRPr lang="en-US"/>
          </a:p>
        </p:txBody>
      </p:sp>
    </p:spTree>
    <p:extLst>
      <p:ext uri="{BB962C8B-B14F-4D97-AF65-F5344CB8AC3E}">
        <p14:creationId xmlns:p14="http://schemas.microsoft.com/office/powerpoint/2010/main" val="36829859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Today, we have released both Volumes 1 and 2 of this USGS-led report and a USGS Fact Sheet that summarizes their contents. Together, these provide in-depth description of the earth science and impacts of the HayWired Scenario in unprecedented detail, as if the earthquake had just happened, and we are getting an initial clear look at damages. Then, in Oct. 2018, coinciding with the 150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anniversary of the last big rupture of the Hayward Fault, we will release Volume 3 of the report, which will be like a 6-month retrospective of the mainshock and major aftershocks, looking at the economic and social consequences with the benefit of hindsight.</a:t>
            </a:r>
          </a:p>
          <a:p>
            <a:r>
              <a:rPr lang="en-US" sz="1200" b="1" kern="1200" dirty="0">
                <a:solidFill>
                  <a:schemeClr val="tx1"/>
                </a:solidFill>
                <a:effectLst/>
                <a:latin typeface="+mn-lt"/>
                <a:ea typeface="+mn-ea"/>
                <a:cs typeface="+mn-cs"/>
              </a:rPr>
              <a:t>[ 7:07 ]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D456F94-ECB9-7B46-AB1E-04001AB6D999}" type="slidenum">
              <a:rPr lang="en-US" smtClean="0"/>
              <a:t>13</a:t>
            </a:fld>
            <a:endParaRPr lang="en-US"/>
          </a:p>
        </p:txBody>
      </p:sp>
    </p:spTree>
    <p:extLst>
      <p:ext uri="{BB962C8B-B14F-4D97-AF65-F5344CB8AC3E}">
        <p14:creationId xmlns:p14="http://schemas.microsoft.com/office/powerpoint/2010/main" val="28398745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Also today, we released two interactive and innovative new on-line products called </a:t>
            </a:r>
            <a:r>
              <a:rPr lang="en-US" sz="1200" kern="1200" dirty="0" err="1">
                <a:solidFill>
                  <a:schemeClr val="tx1"/>
                </a:solidFill>
                <a:effectLst/>
                <a:latin typeface="+mn-lt"/>
                <a:ea typeface="+mn-ea"/>
                <a:cs typeface="+mn-cs"/>
              </a:rPr>
              <a:t>geonarratives</a:t>
            </a:r>
            <a:r>
              <a:rPr lang="en-US" sz="1200" kern="1200" dirty="0">
                <a:solidFill>
                  <a:schemeClr val="tx1"/>
                </a:solidFill>
                <a:effectLst/>
                <a:latin typeface="+mn-lt"/>
                <a:ea typeface="+mn-ea"/>
                <a:cs typeface="+mn-cs"/>
              </a:rPr>
              <a:t> and provided a live demonstration of these earlier at Fremont. All of these USGS-led products are freely and openly available. Later, you will hear about how HayWired Coalition partners intend to make use of the HayWired Scenario in the future.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[ 7:43 ]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4D456F94-ECB9-7B46-AB1E-04001AB6D999}" type="slidenum">
              <a:rPr lang="en-US" smtClean="0"/>
              <a:t>14</a:t>
            </a:fld>
            <a:endParaRPr lang="en-US"/>
          </a:p>
        </p:txBody>
      </p:sp>
    </p:spTree>
    <p:extLst>
      <p:ext uri="{BB962C8B-B14F-4D97-AF65-F5344CB8AC3E}">
        <p14:creationId xmlns:p14="http://schemas.microsoft.com/office/powerpoint/2010/main" val="11754782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HayWired Scenario report is certainly the most heavily peer-reviewed and intensively scrutinized study ever conducted on the possible outcomes and impacts of a future Hayward Fault earthquake.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[ 7:35 ]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D456F94-ECB9-7B46-AB1E-04001AB6D999}" type="slidenum">
              <a:rPr lang="en-US" smtClean="0"/>
              <a:t>15</a:t>
            </a:fld>
            <a:endParaRPr lang="en-US"/>
          </a:p>
        </p:txBody>
      </p:sp>
    </p:spTree>
    <p:extLst>
      <p:ext uri="{BB962C8B-B14F-4D97-AF65-F5344CB8AC3E}">
        <p14:creationId xmlns:p14="http://schemas.microsoft.com/office/powerpoint/2010/main" val="42102871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And now, I’d like to introduce our next speaker, Brad </a:t>
            </a:r>
            <a:r>
              <a:rPr lang="en-US" sz="1200" kern="1200" dirty="0" err="1">
                <a:solidFill>
                  <a:schemeClr val="tx1"/>
                </a:solidFill>
                <a:effectLst/>
                <a:latin typeface="+mn-lt"/>
                <a:ea typeface="+mn-ea"/>
                <a:cs typeface="+mn-cs"/>
              </a:rPr>
              <a:t>Aagaard</a:t>
            </a: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[ 7:47 ]</a:t>
            </a:r>
            <a:endParaRPr lang="en-US"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Dr. Brad </a:t>
            </a:r>
            <a:r>
              <a:rPr lang="en-US" sz="1200" kern="1200" dirty="0" err="1">
                <a:solidFill>
                  <a:schemeClr val="tx1"/>
                </a:solidFill>
                <a:effectLst/>
                <a:latin typeface="+mn-lt"/>
                <a:ea typeface="+mn-ea"/>
                <a:cs typeface="+mn-cs"/>
              </a:rPr>
              <a:t>Aagaard</a:t>
            </a:r>
            <a:r>
              <a:rPr lang="en-US" sz="1200" kern="1200" dirty="0">
                <a:solidFill>
                  <a:schemeClr val="tx1"/>
                </a:solidFill>
                <a:effectLst/>
                <a:latin typeface="+mn-lt"/>
                <a:ea typeface="+mn-ea"/>
                <a:cs typeface="+mn-cs"/>
              </a:rPr>
              <a:t> is a research geophysicist with the USGS Earthquake Science Center in Menlo Park, California. He led an effort to model the ground shaking of the 1906 earthquake as well as the team of scientists that developed scenario earthquake models for the Hayward fault, one of which became the HayWired earthquake scenario.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[ 8:04 ]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D456F94-ECB9-7B46-AB1E-04001AB6D999}" type="slidenum">
              <a:rPr lang="en-US" smtClean="0"/>
              <a:t>16</a:t>
            </a:fld>
            <a:endParaRPr lang="en-US"/>
          </a:p>
        </p:txBody>
      </p:sp>
    </p:spTree>
    <p:extLst>
      <p:ext uri="{BB962C8B-B14F-4D97-AF65-F5344CB8AC3E}">
        <p14:creationId xmlns:p14="http://schemas.microsoft.com/office/powerpoint/2010/main" val="1954948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San Francisco Bay region contains six major active faults. The San Andreas Fault is the most famous, having ruptured in the 1906 magnitude 7.9 earthquake. However, the Hayward and Rodgers Creek faults may be the most dangerous as they run directly through densely populated urban areas, including Fremont, Hayward, Oakland, Berkeley, Richmond, and Santa Rosa.</a:t>
            </a:r>
            <a:br>
              <a:rPr lang="en-US" dirty="0"/>
            </a:br>
            <a:br>
              <a:rPr lang="en-US" dirty="0"/>
            </a:br>
            <a:r>
              <a:rPr lang="en-US" sz="1200" b="0" i="0" kern="1200" dirty="0">
                <a:solidFill>
                  <a:schemeClr val="tx1"/>
                </a:solidFill>
                <a:effectLst/>
                <a:latin typeface="+mn-lt"/>
                <a:ea typeface="+mn-ea"/>
                <a:cs typeface="+mn-cs"/>
              </a:rPr>
              <a:t>There is a 1 in 3 chance of a magnitude 6.7 or larger earthquake on the Hayward fault or Rodgers Creek fault in the next 30 years. This means that these two faults are the ones most likely to produce a large, damaging earthquake in the San Francisco Bay region in our lifetimes. 12 large earthquakes have occurred on the Hayward fault over the past 1900 years. The most recent one was in 1868, nearly 150 years ago.</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r>
              <a:rPr lang="en-US" sz="1200" b="0" i="0" kern="1200" dirty="0">
                <a:solidFill>
                  <a:schemeClr val="tx1"/>
                </a:solidFill>
                <a:effectLst/>
                <a:latin typeface="+mn-lt"/>
                <a:ea typeface="+mn-ea"/>
                <a:cs typeface="+mn-cs"/>
              </a:rPr>
              <a:t>Slide duration: 46s</a:t>
            </a:r>
            <a:br>
              <a:rPr lang="en-US" dirty="0"/>
            </a:br>
            <a:r>
              <a:rPr lang="en-US" sz="1200" b="0" i="0" kern="1200" dirty="0">
                <a:solidFill>
                  <a:schemeClr val="tx1"/>
                </a:solidFill>
                <a:effectLst/>
                <a:latin typeface="+mn-lt"/>
                <a:ea typeface="+mn-ea"/>
                <a:cs typeface="+mn-cs"/>
              </a:rPr>
              <a:t>Animation [Fade]: second text box with highlighting figure [Timing: Start=With Previous, Duration=0.5s; Delay=11.5s]</a:t>
            </a:r>
          </a:p>
          <a:p>
            <a:endParaRPr lang="en-US" baseline="0" dirty="0"/>
          </a:p>
        </p:txBody>
      </p:sp>
      <p:sp>
        <p:nvSpPr>
          <p:cNvPr id="4" name="Slide Number Placeholder 3"/>
          <p:cNvSpPr>
            <a:spLocks noGrp="1"/>
          </p:cNvSpPr>
          <p:nvPr>
            <p:ph type="sldNum" sz="quarter" idx="10"/>
          </p:nvPr>
        </p:nvSpPr>
        <p:spPr/>
        <p:txBody>
          <a:bodyPr/>
          <a:lstStyle/>
          <a:p>
            <a:fld id="{4D456F94-ECB9-7B46-AB1E-04001AB6D999}" type="slidenum">
              <a:rPr lang="en-US" smtClean="0"/>
              <a:t>17</a:t>
            </a:fld>
            <a:endParaRPr lang="en-US"/>
          </a:p>
        </p:txBody>
      </p:sp>
    </p:spTree>
    <p:extLst>
      <p:ext uri="{BB962C8B-B14F-4D97-AF65-F5344CB8AC3E}">
        <p14:creationId xmlns:p14="http://schemas.microsoft.com/office/powerpoint/2010/main" val="14469505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r>
              <a:rPr lang="en-US" sz="1200" b="0" i="0" kern="1200" dirty="0">
                <a:solidFill>
                  <a:schemeClr val="tx1"/>
                </a:solidFill>
                <a:effectLst/>
                <a:latin typeface="+mn-lt"/>
                <a:ea typeface="+mn-ea"/>
                <a:cs typeface="+mn-cs"/>
              </a:rPr>
              <a:t>The HayWired scenario mainshock is a magnitude 7.0 earthquake that occurs on the Hayward fault along the base of the East Bay hills.</a:t>
            </a:r>
            <a:br>
              <a:rPr lang="en-US" dirty="0"/>
            </a:br>
            <a:br>
              <a:rPr lang="en-US" dirty="0"/>
            </a:br>
            <a:r>
              <a:rPr lang="en-US" sz="1200" b="0" i="0" kern="1200" dirty="0">
                <a:solidFill>
                  <a:schemeClr val="tx1"/>
                </a:solidFill>
                <a:effectLst/>
                <a:latin typeface="+mn-lt"/>
                <a:ea typeface="+mn-ea"/>
                <a:cs typeface="+mn-cs"/>
              </a:rPr>
              <a:t>The colors in the movie will show the intensity of ground shaking with orange and red indicating strong shaking. Once the maximum shaking is reached at each location, the color freezes so that the final image will be the maximum shaking at each location.</a:t>
            </a:r>
            <a:br>
              <a:rPr lang="en-US" dirty="0"/>
            </a:br>
            <a:br>
              <a:rPr lang="en-US" dirty="0"/>
            </a:br>
            <a:r>
              <a:rPr lang="en-US" sz="1200" b="0" i="0" kern="1200" dirty="0">
                <a:solidFill>
                  <a:schemeClr val="tx1"/>
                </a:solidFill>
                <a:effectLst/>
                <a:latin typeface="+mn-lt"/>
                <a:ea typeface="+mn-ea"/>
                <a:cs typeface="+mn-cs"/>
              </a:rPr>
              <a:t>The scenario rupture starts beneath Oakland and propagates south toward Fremont and north toward Richmond. The shaking is severe along the fault, and it generally diminishes with distance. Within twelve seconds strong shaking envelopes the East Bay from Fremont to Richmond and east to Livermore and Concord. At 18s the main fault rupture is over, just as very strong shaking arrives in downtown San Jose.</a:t>
            </a:r>
            <a:br>
              <a:rPr lang="en-US" dirty="0"/>
            </a:br>
            <a:br>
              <a:rPr lang="en-US" dirty="0"/>
            </a:br>
            <a:r>
              <a:rPr lang="en-US" sz="1200" b="0" i="0" kern="1200" dirty="0">
                <a:solidFill>
                  <a:schemeClr val="tx1"/>
                </a:solidFill>
                <a:effectLst/>
                <a:latin typeface="+mn-lt"/>
                <a:ea typeface="+mn-ea"/>
                <a:cs typeface="+mn-cs"/>
              </a:rPr>
              <a:t>In several locations, such as east San Jose, Livermore, and around San Pablo Bay, the shaking continues for more than 30 seconds as the waves bounce around in sediment filled basins. In these areas the ground moves about 2 to 3 </a:t>
            </a:r>
            <a:r>
              <a:rPr lang="en-US" sz="1200" b="0" i="0" kern="1200" dirty="0" err="1">
                <a:solidFill>
                  <a:schemeClr val="tx1"/>
                </a:solidFill>
                <a:effectLst/>
                <a:latin typeface="+mn-lt"/>
                <a:ea typeface="+mn-ea"/>
                <a:cs typeface="+mn-cs"/>
              </a:rPr>
              <a:t>ft</a:t>
            </a:r>
            <a:r>
              <a:rPr lang="en-US" sz="1200" b="0" i="0" kern="1200" dirty="0">
                <a:solidFill>
                  <a:schemeClr val="tx1"/>
                </a:solidFill>
                <a:effectLst/>
                <a:latin typeface="+mn-lt"/>
                <a:ea typeface="+mn-ea"/>
                <a:cs typeface="+mn-cs"/>
              </a:rPr>
              <a:t> back and forth in the horizontal direction.</a:t>
            </a:r>
            <a:br>
              <a:rPr lang="en-US" dirty="0"/>
            </a:br>
            <a:br>
              <a:rPr lang="en-US" dirty="0"/>
            </a:br>
            <a:r>
              <a:rPr lang="en-US" sz="1200" b="0" i="0" kern="1200" dirty="0">
                <a:solidFill>
                  <a:schemeClr val="tx1"/>
                </a:solidFill>
                <a:effectLst/>
                <a:latin typeface="+mn-lt"/>
                <a:ea typeface="+mn-ea"/>
                <a:cs typeface="+mn-cs"/>
              </a:rPr>
              <a:t>This earthquake would cause strong shaking over the entire San Francisco Bay region with severe impacts along the fault, which cuts through some of the most densely populated urban areas in the region.</a:t>
            </a:r>
            <a:endParaRPr lang="en-US" dirty="0"/>
          </a:p>
        </p:txBody>
      </p:sp>
      <p:sp>
        <p:nvSpPr>
          <p:cNvPr id="4" name="Slide Number Placeholder 3"/>
          <p:cNvSpPr>
            <a:spLocks noGrp="1"/>
          </p:cNvSpPr>
          <p:nvPr>
            <p:ph type="sldNum" sz="quarter" idx="10"/>
          </p:nvPr>
        </p:nvSpPr>
        <p:spPr/>
        <p:txBody>
          <a:bodyPr/>
          <a:lstStyle/>
          <a:p>
            <a:fld id="{4D456F94-ECB9-7B46-AB1E-04001AB6D999}" type="slidenum">
              <a:rPr lang="en-US" smtClean="0"/>
              <a:t>18</a:t>
            </a:fld>
            <a:endParaRPr lang="en-US"/>
          </a:p>
        </p:txBody>
      </p:sp>
    </p:spTree>
    <p:extLst>
      <p:ext uri="{BB962C8B-B14F-4D97-AF65-F5344CB8AC3E}">
        <p14:creationId xmlns:p14="http://schemas.microsoft.com/office/powerpoint/2010/main" val="4934246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shaking is strong enough in many places around the eastern margins</a:t>
            </a:r>
            <a:r>
              <a:rPr lang="en-US" baseline="0" dirty="0"/>
              <a:t> </a:t>
            </a:r>
            <a:r>
              <a:rPr lang="en-US" dirty="0"/>
              <a:t>of San Francisco Bay and along major creeks to cause the</a:t>
            </a:r>
            <a:r>
              <a:rPr lang="en-US" baseline="0" dirty="0"/>
              <a:t> </a:t>
            </a:r>
            <a:r>
              <a:rPr lang="en-US" dirty="0"/>
              <a:t>water-saturated soils to liquefy. This leads to deformation of the</a:t>
            </a:r>
            <a:r>
              <a:rPr lang="en-US" baseline="0" dirty="0"/>
              <a:t> </a:t>
            </a:r>
            <a:r>
              <a:rPr lang="en-US" dirty="0"/>
              <a:t>ground, causing settlement and lateral spreading. These vertical and</a:t>
            </a:r>
            <a:r>
              <a:rPr lang="en-US" baseline="0" dirty="0"/>
              <a:t> </a:t>
            </a:r>
            <a:r>
              <a:rPr lang="en-US" dirty="0"/>
              <a:t>horizontal movements of the soil cause severe damage to lifelines,</a:t>
            </a:r>
            <a:r>
              <a:rPr lang="en-US" baseline="0" dirty="0"/>
              <a:t> </a:t>
            </a:r>
            <a:r>
              <a:rPr lang="en-US" dirty="0"/>
              <a:t>structures and their foundations, and embankments. The most</a:t>
            </a:r>
            <a:r>
              <a:rPr lang="en-US" baseline="0" dirty="0"/>
              <a:t> </a:t>
            </a:r>
            <a:r>
              <a:rPr lang="en-US" dirty="0"/>
              <a:t>susceptible areas to liquefaction are the margins of San Francisco</a:t>
            </a:r>
            <a:r>
              <a:rPr lang="en-US" baseline="0" dirty="0"/>
              <a:t> </a:t>
            </a:r>
            <a:r>
              <a:rPr lang="en-US" dirty="0"/>
              <a:t>Bay in western Alameda County, including the shoreline in the cities</a:t>
            </a:r>
            <a:r>
              <a:rPr lang="en-US" baseline="0" dirty="0"/>
              <a:t> </a:t>
            </a:r>
            <a:r>
              <a:rPr lang="en-US" dirty="0"/>
              <a:t>of Alameda, Oakland, and Hayward. Liquefaction is also likely along</a:t>
            </a:r>
            <a:r>
              <a:rPr lang="en-US" baseline="0" dirty="0"/>
              <a:t> </a:t>
            </a:r>
            <a:r>
              <a:rPr lang="en-US" dirty="0"/>
              <a:t>Alameda Creek in Fremont and Union City.</a:t>
            </a:r>
          </a:p>
          <a:p>
            <a:endParaRPr lang="en-US" dirty="0"/>
          </a:p>
          <a:p>
            <a:r>
              <a:rPr lang="en-US" dirty="0"/>
              <a:t>Slide duration: 37s</a:t>
            </a:r>
          </a:p>
          <a:p>
            <a:r>
              <a:rPr lang="en-US" dirty="0"/>
              <a:t>Animation [Fade]: </a:t>
            </a:r>
            <a:r>
              <a:rPr lang="en-US" baseline="0" dirty="0"/>
              <a:t>highlighting figure [Timing: Start=With Previous, Duration=0.5s; Delay=25s]</a:t>
            </a:r>
          </a:p>
          <a:p>
            <a:endParaRPr lang="en-US" dirty="0"/>
          </a:p>
        </p:txBody>
      </p:sp>
      <p:sp>
        <p:nvSpPr>
          <p:cNvPr id="4" name="Slide Number Placeholder 3"/>
          <p:cNvSpPr>
            <a:spLocks noGrp="1"/>
          </p:cNvSpPr>
          <p:nvPr>
            <p:ph type="sldNum" sz="quarter" idx="10"/>
          </p:nvPr>
        </p:nvSpPr>
        <p:spPr/>
        <p:txBody>
          <a:bodyPr/>
          <a:lstStyle/>
          <a:p>
            <a:fld id="{4D456F94-ECB9-7B46-AB1E-04001AB6D999}" type="slidenum">
              <a:rPr lang="en-US" smtClean="0"/>
              <a:t>19</a:t>
            </a:fld>
            <a:endParaRPr lang="en-US"/>
          </a:p>
        </p:txBody>
      </p:sp>
    </p:spTree>
    <p:extLst>
      <p:ext uri="{BB962C8B-B14F-4D97-AF65-F5344CB8AC3E}">
        <p14:creationId xmlns:p14="http://schemas.microsoft.com/office/powerpoint/2010/main" val="15845822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result of the strong shaking, landslides may occur on many of the</a:t>
            </a:r>
            <a:r>
              <a:rPr lang="en-US" baseline="0" dirty="0"/>
              <a:t> </a:t>
            </a:r>
            <a:r>
              <a:rPr lang="en-US" dirty="0"/>
              <a:t>moderately steep and steepest slopes in the East Bay hills. Landslides</a:t>
            </a:r>
            <a:r>
              <a:rPr lang="en-US" baseline="0" dirty="0"/>
              <a:t> </a:t>
            </a:r>
            <a:r>
              <a:rPr lang="en-US" dirty="0"/>
              <a:t>may also occur on the steepest slopes in the hills throughout the rest</a:t>
            </a:r>
            <a:r>
              <a:rPr lang="en-US" baseline="0" dirty="0"/>
              <a:t> </a:t>
            </a:r>
            <a:r>
              <a:rPr lang="en-US" dirty="0"/>
              <a:t>of the San Francisco Bay region. Some of these are new landslides</a:t>
            </a:r>
            <a:r>
              <a:rPr lang="en-US" baseline="0" dirty="0"/>
              <a:t> </a:t>
            </a:r>
            <a:r>
              <a:rPr lang="en-US" dirty="0"/>
              <a:t>while others are reactivation of existing ones. These landslides will</a:t>
            </a:r>
            <a:r>
              <a:rPr lang="en-US" baseline="0" dirty="0"/>
              <a:t> </a:t>
            </a:r>
            <a:r>
              <a:rPr lang="en-US" dirty="0"/>
              <a:t>damage infrastructure in hillside areas, and roads will be blocked by</a:t>
            </a:r>
            <a:r>
              <a:rPr lang="en-US" baseline="0" dirty="0"/>
              <a:t> </a:t>
            </a:r>
            <a:r>
              <a:rPr lang="en-US" dirty="0"/>
              <a:t>landslide debris.</a:t>
            </a:r>
          </a:p>
          <a:p>
            <a:endParaRPr lang="en-US" dirty="0"/>
          </a:p>
          <a:p>
            <a:r>
              <a:rPr lang="en-US" dirty="0"/>
              <a:t>Slide duration: 25s</a:t>
            </a:r>
          </a:p>
          <a:p>
            <a:r>
              <a:rPr lang="en-US" dirty="0"/>
              <a:t>Animation [Fade]: </a:t>
            </a:r>
            <a:r>
              <a:rPr lang="en-US" baseline="0" dirty="0"/>
              <a:t>highlighting figure [Timing: Start=With Previous, Duration=0.5s; Delay=10s]</a:t>
            </a:r>
          </a:p>
          <a:p>
            <a:endParaRPr lang="en-US" dirty="0"/>
          </a:p>
        </p:txBody>
      </p:sp>
      <p:sp>
        <p:nvSpPr>
          <p:cNvPr id="4" name="Slide Number Placeholder 3"/>
          <p:cNvSpPr>
            <a:spLocks noGrp="1"/>
          </p:cNvSpPr>
          <p:nvPr>
            <p:ph type="sldNum" sz="quarter" idx="10"/>
          </p:nvPr>
        </p:nvSpPr>
        <p:spPr/>
        <p:txBody>
          <a:bodyPr/>
          <a:lstStyle/>
          <a:p>
            <a:fld id="{4D456F94-ECB9-7B46-AB1E-04001AB6D999}" type="slidenum">
              <a:rPr lang="en-US" smtClean="0"/>
              <a:t>20</a:t>
            </a:fld>
            <a:endParaRPr lang="en-US"/>
          </a:p>
        </p:txBody>
      </p:sp>
    </p:spTree>
    <p:extLst>
      <p:ext uri="{BB962C8B-B14F-4D97-AF65-F5344CB8AC3E}">
        <p14:creationId xmlns:p14="http://schemas.microsoft.com/office/powerpoint/2010/main" val="21133651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HayWired</a:t>
            </a:r>
            <a:r>
              <a:rPr lang="en-US" dirty="0"/>
              <a:t> scenario </a:t>
            </a:r>
            <a:r>
              <a:rPr lang="en-US" dirty="0" err="1"/>
              <a:t>mainshock</a:t>
            </a:r>
            <a:r>
              <a:rPr lang="en-US" dirty="0"/>
              <a:t> produces ground surface displacement</a:t>
            </a:r>
            <a:r>
              <a:rPr lang="en-US" baseline="0" dirty="0"/>
              <a:t> </a:t>
            </a:r>
            <a:r>
              <a:rPr lang="en-US" dirty="0"/>
              <a:t>across the fault of nearly 8 </a:t>
            </a:r>
            <a:r>
              <a:rPr lang="en-US" dirty="0" err="1"/>
              <a:t>ft</a:t>
            </a:r>
            <a:r>
              <a:rPr lang="en-US" dirty="0"/>
              <a:t> in the Richmond area and 3-4 </a:t>
            </a:r>
            <a:r>
              <a:rPr lang="en-US" dirty="0" err="1"/>
              <a:t>ft</a:t>
            </a:r>
            <a:r>
              <a:rPr lang="en-US" dirty="0"/>
              <a:t> at</a:t>
            </a:r>
            <a:r>
              <a:rPr lang="en-US" baseline="0" dirty="0"/>
              <a:t> </a:t>
            </a:r>
            <a:r>
              <a:rPr lang="en-US" dirty="0"/>
              <a:t>many locations from Berkeley to Hayward within the 18 seconds that it</a:t>
            </a:r>
            <a:r>
              <a:rPr lang="en-US" baseline="0" dirty="0"/>
              <a:t> </a:t>
            </a:r>
            <a:r>
              <a:rPr lang="en-US" dirty="0"/>
              <a:t>takes for the earthquake rupture to occur. This will cause severe</a:t>
            </a:r>
            <a:r>
              <a:rPr lang="en-US" baseline="0" dirty="0"/>
              <a:t> </a:t>
            </a:r>
            <a:r>
              <a:rPr lang="en-US" dirty="0"/>
              <a:t>disruption to facilities and systems straddling the fault, such as</a:t>
            </a:r>
            <a:r>
              <a:rPr lang="en-US" baseline="0" dirty="0"/>
              <a:t> </a:t>
            </a:r>
            <a:r>
              <a:rPr lang="en-US" dirty="0"/>
              <a:t>buildings, pipelines, electrical transmission lines, roads, bridges,</a:t>
            </a:r>
            <a:r>
              <a:rPr lang="en-US" baseline="0" dirty="0"/>
              <a:t> </a:t>
            </a:r>
            <a:r>
              <a:rPr lang="en-US" dirty="0"/>
              <a:t>and tunnels.</a:t>
            </a:r>
          </a:p>
          <a:p>
            <a:endParaRPr lang="en-US" dirty="0"/>
          </a:p>
          <a:p>
            <a:r>
              <a:rPr lang="en-US" dirty="0"/>
              <a:t>Some locations along the Hayward fault experience very slow slip</a:t>
            </a:r>
            <a:r>
              <a:rPr lang="en-US" baseline="0" dirty="0"/>
              <a:t> </a:t>
            </a:r>
            <a:r>
              <a:rPr lang="en-US" dirty="0"/>
              <a:t>between large earthquakes. The effects of this slow slip or creep at</a:t>
            </a:r>
            <a:r>
              <a:rPr lang="en-US" baseline="0" dirty="0"/>
              <a:t> </a:t>
            </a:r>
            <a:r>
              <a:rPr lang="en-US" dirty="0"/>
              <a:t>the surface are visible at numerous locations along the fault in the</a:t>
            </a:r>
            <a:r>
              <a:rPr lang="en-US" baseline="0" dirty="0"/>
              <a:t> </a:t>
            </a:r>
            <a:r>
              <a:rPr lang="en-US" dirty="0"/>
              <a:t>form of offset curbs, cracked pavement, and deformed fences. At these</a:t>
            </a:r>
            <a:r>
              <a:rPr lang="en-US" baseline="0" dirty="0"/>
              <a:t> </a:t>
            </a:r>
            <a:r>
              <a:rPr lang="en-US" dirty="0"/>
              <a:t>locations rather than the several inches of slip that have occurred</a:t>
            </a:r>
            <a:r>
              <a:rPr lang="en-US" baseline="0" dirty="0"/>
              <a:t> </a:t>
            </a:r>
            <a:r>
              <a:rPr lang="en-US" dirty="0"/>
              <a:t>over the past few decades, we expect several feet of accelerated creep</a:t>
            </a:r>
            <a:r>
              <a:rPr lang="en-US" baseline="0" dirty="0"/>
              <a:t> </a:t>
            </a:r>
            <a:r>
              <a:rPr lang="en-US" dirty="0"/>
              <a:t>to occur in the days, weeks, and months following the </a:t>
            </a:r>
            <a:r>
              <a:rPr lang="en-US" dirty="0" err="1"/>
              <a:t>mainshock</a:t>
            </a:r>
            <a:r>
              <a:rPr lang="en-US" dirty="0"/>
              <a:t>. This</a:t>
            </a:r>
            <a:r>
              <a:rPr lang="en-US" baseline="0" dirty="0"/>
              <a:t> </a:t>
            </a:r>
            <a:r>
              <a:rPr lang="en-US" dirty="0"/>
              <a:t>accelerated creep will cause additional damage to infrastructure</a:t>
            </a:r>
            <a:r>
              <a:rPr lang="en-US" baseline="0" dirty="0"/>
              <a:t> </a:t>
            </a:r>
            <a:r>
              <a:rPr lang="en-US" dirty="0"/>
              <a:t>crossing the fault and complicate repairs due to the ongoing</a:t>
            </a:r>
            <a:r>
              <a:rPr lang="en-US" baseline="0" dirty="0"/>
              <a:t> </a:t>
            </a:r>
            <a:r>
              <a:rPr lang="en-US" dirty="0"/>
              <a:t>deformation.</a:t>
            </a:r>
          </a:p>
          <a:p>
            <a:endParaRPr lang="en-US" dirty="0"/>
          </a:p>
          <a:p>
            <a:r>
              <a:rPr lang="en-US" dirty="0"/>
              <a:t>Slide duration: 60s</a:t>
            </a:r>
          </a:p>
          <a:p>
            <a:r>
              <a:rPr lang="en-US" dirty="0"/>
              <a:t>Animation [Fade]: surface rupture photos disappear, creep photos appears</a:t>
            </a:r>
            <a:r>
              <a:rPr lang="en-US" baseline="0" dirty="0"/>
              <a:t> [Timing: Start=With Previous, Duration=0.5s; Delay=25s]</a:t>
            </a:r>
          </a:p>
          <a:p>
            <a:endParaRPr lang="en-US" dirty="0"/>
          </a:p>
        </p:txBody>
      </p:sp>
      <p:sp>
        <p:nvSpPr>
          <p:cNvPr id="4" name="Slide Number Placeholder 3"/>
          <p:cNvSpPr>
            <a:spLocks noGrp="1"/>
          </p:cNvSpPr>
          <p:nvPr>
            <p:ph type="sldNum" sz="quarter" idx="10"/>
          </p:nvPr>
        </p:nvSpPr>
        <p:spPr/>
        <p:txBody>
          <a:bodyPr/>
          <a:lstStyle/>
          <a:p>
            <a:fld id="{4D456F94-ECB9-7B46-AB1E-04001AB6D999}" type="slidenum">
              <a:rPr lang="en-US" smtClean="0"/>
              <a:t>21</a:t>
            </a:fld>
            <a:endParaRPr lang="en-US"/>
          </a:p>
        </p:txBody>
      </p:sp>
    </p:spTree>
    <p:extLst>
      <p:ext uri="{BB962C8B-B14F-4D97-AF65-F5344CB8AC3E}">
        <p14:creationId xmlns:p14="http://schemas.microsoft.com/office/powerpoint/2010/main" val="10315110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embed movie and set it up to auto-start</a:t>
            </a:r>
          </a:p>
        </p:txBody>
      </p:sp>
      <p:sp>
        <p:nvSpPr>
          <p:cNvPr id="4" name="Slide Number Placeholder 3"/>
          <p:cNvSpPr>
            <a:spLocks noGrp="1"/>
          </p:cNvSpPr>
          <p:nvPr>
            <p:ph type="sldNum" sz="quarter" idx="10"/>
          </p:nvPr>
        </p:nvSpPr>
        <p:spPr/>
        <p:txBody>
          <a:bodyPr/>
          <a:lstStyle/>
          <a:p>
            <a:fld id="{4D456F94-ECB9-7B46-AB1E-04001AB6D999}" type="slidenum">
              <a:rPr lang="en-US" smtClean="0"/>
              <a:t>2</a:t>
            </a:fld>
            <a:endParaRPr lang="en-US"/>
          </a:p>
        </p:txBody>
      </p:sp>
    </p:spTree>
    <p:extLst>
      <p:ext uri="{BB962C8B-B14F-4D97-AF65-F5344CB8AC3E}">
        <p14:creationId xmlns:p14="http://schemas.microsoft.com/office/powerpoint/2010/main" val="862747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we cannot prevent large earthquakes like the </a:t>
            </a:r>
            <a:r>
              <a:rPr lang="en-US" dirty="0" err="1"/>
              <a:t>HayWired</a:t>
            </a:r>
            <a:r>
              <a:rPr lang="en-US" baseline="0" dirty="0"/>
              <a:t> </a:t>
            </a:r>
            <a:r>
              <a:rPr lang="en-US" dirty="0"/>
              <a:t>scenario from occurring, we can continue to use our science to</a:t>
            </a:r>
            <a:r>
              <a:rPr lang="en-US" baseline="0" dirty="0"/>
              <a:t> </a:t>
            </a:r>
            <a:r>
              <a:rPr lang="en-US" dirty="0"/>
              <a:t>mitigate their impacts on our interconnected world.</a:t>
            </a:r>
          </a:p>
        </p:txBody>
      </p:sp>
      <p:sp>
        <p:nvSpPr>
          <p:cNvPr id="4" name="Slide Number Placeholder 3"/>
          <p:cNvSpPr>
            <a:spLocks noGrp="1"/>
          </p:cNvSpPr>
          <p:nvPr>
            <p:ph type="sldNum" sz="quarter" idx="10"/>
          </p:nvPr>
        </p:nvSpPr>
        <p:spPr/>
        <p:txBody>
          <a:bodyPr/>
          <a:lstStyle/>
          <a:p>
            <a:fld id="{4D456F94-ECB9-7B46-AB1E-04001AB6D999}" type="slidenum">
              <a:rPr lang="en-US" smtClean="0"/>
              <a:t>22</a:t>
            </a:fld>
            <a:endParaRPr lang="en-US"/>
          </a:p>
        </p:txBody>
      </p:sp>
    </p:spTree>
    <p:extLst>
      <p:ext uri="{BB962C8B-B14F-4D97-AF65-F5344CB8AC3E}">
        <p14:creationId xmlns:p14="http://schemas.microsoft.com/office/powerpoint/2010/main" val="18375867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Dr. Anne Wein, a Decision Scientist with the USGS Western Geographic Science Center, has coordinated analyses of societal consequences for all four SAFRR scenarios since 2006. She studied the communication of aftershock forecast information during the 2010 through present Canterbury, New Zealand earthquake sequence. </a:t>
            </a:r>
            <a:r>
              <a:rPr lang="en-US" sz="1200" b="1" kern="1200" dirty="0">
                <a:solidFill>
                  <a:schemeClr val="tx1"/>
                </a:solidFill>
                <a:effectLst/>
                <a:latin typeface="+mn-lt"/>
                <a:ea typeface="+mn-ea"/>
                <a:cs typeface="+mn-cs"/>
              </a:rPr>
              <a:t>[ 0:18 ]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D456F94-ECB9-7B46-AB1E-04001AB6D999}" type="slidenum">
              <a:rPr lang="en-US" smtClean="0"/>
              <a:t>23</a:t>
            </a:fld>
            <a:endParaRPr lang="en-US"/>
          </a:p>
        </p:txBody>
      </p:sp>
    </p:spTree>
    <p:extLst>
      <p:ext uri="{BB962C8B-B14F-4D97-AF65-F5344CB8AC3E}">
        <p14:creationId xmlns:p14="http://schemas.microsoft.com/office/powerpoint/2010/main" val="7536164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My home town is Christchurch, New Zealand. The city has been battered by aftershocks since a magnitude 7 earthquake in 2010. Aftershocks closed the Central Business District for years. I witnessed how aftershocks cause stress from traumatic experiences and future uncertainty, how they aggravate and repeat damages that threaten life safety, and how they set back recovery.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To complete the set of earthquake hazards in volume I, the </a:t>
            </a:r>
            <a:r>
              <a:rPr lang="en-US" sz="1200" kern="1200" dirty="0" err="1">
                <a:solidFill>
                  <a:schemeClr val="tx1"/>
                </a:solidFill>
                <a:effectLst/>
                <a:latin typeface="+mn-lt"/>
                <a:ea typeface="+mn-ea"/>
                <a:cs typeface="+mn-cs"/>
              </a:rPr>
              <a:t>HayWired</a:t>
            </a:r>
            <a:r>
              <a:rPr lang="en-US" sz="1200" kern="1200" dirty="0">
                <a:solidFill>
                  <a:schemeClr val="tx1"/>
                </a:solidFill>
                <a:effectLst/>
                <a:latin typeface="+mn-lt"/>
                <a:ea typeface="+mn-ea"/>
                <a:cs typeface="+mn-cs"/>
              </a:rPr>
              <a:t> scenario is a series of earthquakes in time, space and magnitude. The earthquakes cluster around the Hayward fault. One possibility, of many, is that they move on into Silicon Valley.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16 magnitude 5 and greater aftershocks show that liquefaction repeats in the soft soils, show that unreinforced masonry  and Tilt up buildings are vulnerable, and show that a few areas are more impacted by an aftershock than the </a:t>
            </a:r>
            <a:r>
              <a:rPr lang="en-US" sz="1200" kern="1200" dirty="0" err="1">
                <a:solidFill>
                  <a:schemeClr val="tx1"/>
                </a:solidFill>
                <a:effectLst/>
                <a:latin typeface="+mn-lt"/>
                <a:ea typeface="+mn-ea"/>
                <a:cs typeface="+mn-cs"/>
              </a:rPr>
              <a:t>mainshock</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Throughout the sequence, property losses amount to 70 billion dollars and 20% of the shaking damages to buildings accrue from aftershocks. </a:t>
            </a:r>
            <a:endParaRPr lang="en-US" dirty="0"/>
          </a:p>
        </p:txBody>
      </p:sp>
      <p:sp>
        <p:nvSpPr>
          <p:cNvPr id="4" name="Slide Number Placeholder 3"/>
          <p:cNvSpPr>
            <a:spLocks noGrp="1"/>
          </p:cNvSpPr>
          <p:nvPr>
            <p:ph type="sldNum" sz="quarter" idx="10"/>
          </p:nvPr>
        </p:nvSpPr>
        <p:spPr/>
        <p:txBody>
          <a:bodyPr/>
          <a:lstStyle/>
          <a:p>
            <a:fld id="{4D456F94-ECB9-7B46-AB1E-04001AB6D999}" type="slidenum">
              <a:rPr lang="en-US" smtClean="0"/>
              <a:t>24</a:t>
            </a:fld>
            <a:endParaRPr lang="en-US"/>
          </a:p>
        </p:txBody>
      </p:sp>
    </p:spTree>
    <p:extLst>
      <p:ext uri="{BB962C8B-B14F-4D97-AF65-F5344CB8AC3E}">
        <p14:creationId xmlns:p14="http://schemas.microsoft.com/office/powerpoint/2010/main" val="26592702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lgn="l" rtl="0"/>
            <a:r>
              <a:rPr lang="en-US" sz="1200" b="0" i="0" u="none" strike="noStrike" baseline="0" dirty="0">
                <a:latin typeface="Garamond" panose="02020404030301010803" pitchFamily="18" charset="0"/>
              </a:rPr>
              <a:t>In the first week after the </a:t>
            </a:r>
            <a:r>
              <a:rPr lang="en-US" sz="1200" b="0" i="0" u="none" strike="noStrike" baseline="0" dirty="0" err="1">
                <a:latin typeface="Garamond" panose="02020404030301010803" pitchFamily="18" charset="0"/>
              </a:rPr>
              <a:t>mainshock</a:t>
            </a:r>
            <a:r>
              <a:rPr lang="en-US" sz="1200" b="0" i="0" u="none" strike="noStrike" baseline="0" dirty="0">
                <a:latin typeface="Garamond" panose="02020404030301010803" pitchFamily="18" charset="0"/>
              </a:rPr>
              <a:t>, throughout the Bay Area, people could feel hundreds of earthquakes and a few could be damaging. The number of earthquakes would drop off over time, but larger aftershocks would increase the numbers of earthquakes again. </a:t>
            </a:r>
          </a:p>
          <a:p>
            <a:pPr marR="0" algn="l" rtl="0"/>
            <a:endParaRPr lang="en-US" sz="1200" b="0" i="0" u="none" strike="noStrike" baseline="0" dirty="0">
              <a:latin typeface="Garamond" panose="02020404030301010803" pitchFamily="18" charset="0"/>
            </a:endParaRPr>
          </a:p>
          <a:p>
            <a:pPr marR="0" algn="l" rtl="0"/>
            <a:r>
              <a:rPr lang="en-US" sz="1200" b="0" i="0" u="none" strike="noStrike" baseline="0" dirty="0">
                <a:latin typeface="Garamond" panose="02020404030301010803" pitchFamily="18" charset="0"/>
              </a:rPr>
              <a:t>In New Zealand, during the Christchurch earthquake sequence, we learned   </a:t>
            </a:r>
          </a:p>
          <a:p>
            <a:pPr marR="0" algn="l" rtl="0">
              <a:buFont typeface="Garamond" panose="02020404030301010803" pitchFamily="18" charset="0"/>
              <a:buChar char="-"/>
            </a:pPr>
            <a:r>
              <a:rPr lang="en-US" sz="1200" b="0" i="0" u="none" strike="noStrike" baseline="0" dirty="0">
                <a:latin typeface="Garamond" panose="02020404030301010803" pitchFamily="18" charset="0"/>
              </a:rPr>
              <a:t>It is hard for scientists to get people’s attention about aftershocks after surviving a big earthquake.</a:t>
            </a:r>
          </a:p>
          <a:p>
            <a:pPr marR="0" algn="l" rtl="0">
              <a:buFont typeface="Garamond" panose="02020404030301010803" pitchFamily="18" charset="0"/>
              <a:buChar char="-"/>
            </a:pPr>
            <a:r>
              <a:rPr lang="en-US" sz="1200" b="0" i="0" u="none" strike="noStrike" baseline="0" dirty="0">
                <a:latin typeface="Garamond" panose="02020404030301010803" pitchFamily="18" charset="0"/>
              </a:rPr>
              <a:t>There is tension between life safety and business access decisions.</a:t>
            </a:r>
            <a:endParaRPr lang="en-US" sz="1200" b="0" i="0" u="none" strike="noStrike" baseline="0" dirty="0">
              <a:solidFill>
                <a:srgbClr val="4472C4"/>
              </a:solidFill>
              <a:latin typeface="Garamond" panose="02020404030301010803" pitchFamily="18" charset="0"/>
            </a:endParaRPr>
          </a:p>
          <a:p>
            <a:pPr marR="0" algn="l" rtl="0">
              <a:buFont typeface="Garamond" panose="02020404030301010803" pitchFamily="18" charset="0"/>
              <a:buChar char="-"/>
            </a:pPr>
            <a:r>
              <a:rPr lang="en-US" sz="1200" b="0" i="0" u="none" strike="noStrike" baseline="0" dirty="0">
                <a:latin typeface="Garamond" panose="02020404030301010803" pitchFamily="18" charset="0"/>
              </a:rPr>
              <a:t>There is a fear of causing panic from communicating the aftershock forecasts with the public.</a:t>
            </a:r>
          </a:p>
          <a:p>
            <a:pPr marR="0" algn="l" rtl="0">
              <a:buFont typeface="Garamond" panose="02020404030301010803" pitchFamily="18" charset="0"/>
              <a:buChar char="-"/>
            </a:pPr>
            <a:endParaRPr lang="en-US" sz="1200" b="0" i="0" u="none" strike="noStrike" baseline="0" dirty="0">
              <a:solidFill>
                <a:srgbClr val="4472C4"/>
              </a:solidFill>
              <a:latin typeface="Garamond" panose="02020404030301010803" pitchFamily="18" charset="0"/>
            </a:endParaRPr>
          </a:p>
          <a:p>
            <a:pPr marR="0" algn="l" rtl="0"/>
            <a:r>
              <a:rPr lang="en-US" sz="1200" b="0" i="0" u="none" strike="noStrike" baseline="0" dirty="0">
                <a:solidFill>
                  <a:srgbClr val="000000"/>
                </a:solidFill>
                <a:latin typeface="Garamond" panose="02020404030301010803" pitchFamily="18" charset="0"/>
              </a:rPr>
              <a:t>We found that</a:t>
            </a:r>
          </a:p>
          <a:p>
            <a:pPr marR="0" algn="l" rtl="0"/>
            <a:r>
              <a:rPr lang="en-US" sz="1200" b="0" i="0" u="none" strike="noStrike" baseline="0" dirty="0">
                <a:latin typeface="Garamond" panose="02020404030301010803" pitchFamily="18" charset="0"/>
              </a:rPr>
              <a:t>Earthquake forecasts can help people cope when they know that the aftershocks are normal and that scientists understand.</a:t>
            </a:r>
            <a:endParaRPr lang="en-US" sz="1200" b="0" i="0" u="none" strike="noStrike" baseline="0" dirty="0">
              <a:solidFill>
                <a:srgbClr val="000000"/>
              </a:solidFill>
              <a:latin typeface="Garamond" panose="02020404030301010803" pitchFamily="18" charset="0"/>
            </a:endParaRPr>
          </a:p>
          <a:p>
            <a:pPr marR="0" algn="l" rtl="0"/>
            <a:r>
              <a:rPr lang="en-US" sz="1200" b="0" i="0" u="none" strike="noStrike" baseline="0" dirty="0">
                <a:solidFill>
                  <a:srgbClr val="000000"/>
                </a:solidFill>
                <a:latin typeface="Garamond" panose="02020404030301010803" pitchFamily="18" charset="0"/>
              </a:rPr>
              <a:t>Also, that e</a:t>
            </a:r>
            <a:r>
              <a:rPr lang="en-US" sz="1200" b="0" i="0" u="none" strike="noStrike" baseline="0" dirty="0">
                <a:latin typeface="Garamond" panose="02020404030301010803" pitchFamily="18" charset="0"/>
              </a:rPr>
              <a:t>arthquake forecasts can be used by community leaders and emergency managers during response and recovery. Although, these decision-makers could be better prepared to use aftershock forecasts. </a:t>
            </a:r>
            <a:endParaRPr lang="en-US" sz="1200" b="0" i="0" u="none" strike="noStrike" baseline="0" dirty="0">
              <a:solidFill>
                <a:srgbClr val="000000"/>
              </a:solidFill>
              <a:latin typeface="Garamond" panose="02020404030301010803" pitchFamily="18"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fld id="{4D456F94-ECB9-7B46-AB1E-04001AB6D999}" type="slidenum">
              <a:rPr lang="en-US" smtClean="0"/>
              <a:t>25</a:t>
            </a:fld>
            <a:endParaRPr lang="en-US"/>
          </a:p>
        </p:txBody>
      </p:sp>
    </p:spTree>
    <p:extLst>
      <p:ext uri="{BB962C8B-B14F-4D97-AF65-F5344CB8AC3E}">
        <p14:creationId xmlns:p14="http://schemas.microsoft.com/office/powerpoint/2010/main" val="29557349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lgn="l" rtl="0"/>
            <a:r>
              <a:rPr lang="en-US" sz="1200" b="0" i="0" u="none" strike="noStrike" baseline="0" dirty="0" err="1">
                <a:solidFill>
                  <a:srgbClr val="222222"/>
                </a:solidFill>
                <a:latin typeface="Garamond" panose="02020404030301010803" pitchFamily="18" charset="0"/>
              </a:rPr>
              <a:t>Hay</a:t>
            </a:r>
            <a:r>
              <a:rPr lang="en-US" sz="1200" b="1" i="0" u="none" strike="noStrike" baseline="0" dirty="0" err="1">
                <a:solidFill>
                  <a:srgbClr val="222222"/>
                </a:solidFill>
                <a:latin typeface="Garamond" panose="02020404030301010803" pitchFamily="18" charset="0"/>
              </a:rPr>
              <a:t>WIRED</a:t>
            </a:r>
            <a:r>
              <a:rPr lang="en-US" sz="1200" b="0" i="0" u="none" strike="noStrike" baseline="0" dirty="0">
                <a:solidFill>
                  <a:srgbClr val="222222"/>
                </a:solidFill>
                <a:latin typeface="Garamond" panose="02020404030301010803" pitchFamily="18" charset="0"/>
              </a:rPr>
              <a:t> considers impacts of earthquake hazards on phone and internet services, that today are inseparable (e.g. Voice over IP).</a:t>
            </a:r>
          </a:p>
          <a:p>
            <a:pPr marR="0" algn="l" rtl="0"/>
            <a:endParaRPr lang="en-US" sz="1200" b="0" i="0" u="none" strike="noStrike" baseline="0" dirty="0">
              <a:solidFill>
                <a:srgbClr val="222222"/>
              </a:solidFill>
              <a:latin typeface="Garamond" panose="02020404030301010803" pitchFamily="18" charset="0"/>
            </a:endParaRPr>
          </a:p>
          <a:p>
            <a:pPr marR="0" algn="l" rtl="0"/>
            <a:r>
              <a:rPr lang="en-US" sz="1200" b="0" i="0" u="none" strike="noStrike" baseline="0" dirty="0">
                <a:solidFill>
                  <a:srgbClr val="222222"/>
                </a:solidFill>
                <a:latin typeface="Garamond" panose="02020404030301010803" pitchFamily="18" charset="0"/>
              </a:rPr>
              <a:t>We expect some damage to cell sites, central offices, and equipment -- also, breaks in connections in the network that distributes voice and data services.  More than 200 fiber optic cables cross the fault rupture and kilometers of cables run through liquefaction, landslide, and fire hazards. </a:t>
            </a:r>
          </a:p>
          <a:p>
            <a:pPr marR="0" algn="l" rtl="0"/>
            <a:endParaRPr lang="en-US" sz="1200" b="0" i="0" u="none" strike="noStrike" baseline="0" dirty="0">
              <a:solidFill>
                <a:srgbClr val="222222"/>
              </a:solidFill>
              <a:latin typeface="Garamond" panose="020204040303010108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solidFill>
                  <a:srgbClr val="222222"/>
                </a:solidFill>
                <a:latin typeface="Garamond" panose="02020404030301010803" pitchFamily="18" charset="0"/>
              </a:rPr>
              <a:t>Like the North Bay fires, communications would be immediately essential for life safety. Like the North Bay fires, a large earthquake will ignite simultaneous fires, counties won’t be able to call on each other, some backup generators will not perform as expected, and a fear of causing panic could interfere with warnings. Less like the North Bay fires, power outages caused by the earthquake could slow down potential cascades of electric fires. All the same, 9-1-1 will be overwhelmed and standardized alerts would be needed to help people make decisions to protect themselves</a:t>
            </a:r>
          </a:p>
          <a:p>
            <a:pPr marR="0" algn="l" rtl="0"/>
            <a:endParaRPr lang="en-US" sz="1200" b="0" i="0" u="none" strike="noStrike" baseline="0" dirty="0">
              <a:solidFill>
                <a:srgbClr val="222222"/>
              </a:solidFill>
              <a:latin typeface="Garamond" panose="02020404030301010803" pitchFamily="18" charset="0"/>
            </a:endParaRPr>
          </a:p>
          <a:p>
            <a:pPr marR="0" algn="l" rtl="0"/>
            <a:r>
              <a:rPr lang="en-US" sz="1200" b="0" i="0" u="none" strike="noStrike" baseline="0" dirty="0">
                <a:solidFill>
                  <a:srgbClr val="222222"/>
                </a:solidFill>
                <a:latin typeface="Garamond" panose="02020404030301010803" pitchFamily="18" charset="0"/>
              </a:rPr>
              <a:t>When we connect with family and friends, we will overload remaining capacity in the networks. Phone and internet service cannot be assumed. More people and responders will be able to communicate if we text or post. </a:t>
            </a:r>
          </a:p>
          <a:p>
            <a:pPr marR="0" algn="l" rtl="0"/>
            <a:endParaRPr lang="en-US" sz="1200" b="0" i="0" u="none" strike="noStrike" baseline="0" dirty="0">
              <a:solidFill>
                <a:srgbClr val="222222"/>
              </a:solidFill>
              <a:latin typeface="Garamond" panose="02020404030301010803" pitchFamily="18" charset="0"/>
            </a:endParaRPr>
          </a:p>
          <a:p>
            <a:pPr marR="0" algn="l" rtl="0"/>
            <a:r>
              <a:rPr lang="en-US" sz="1200" b="0" i="0" u="none" strike="noStrike" baseline="0" dirty="0">
                <a:solidFill>
                  <a:srgbClr val="222222"/>
                </a:solidFill>
                <a:latin typeface="Garamond" panose="02020404030301010803" pitchFamily="18" charset="0"/>
              </a:rPr>
              <a:t>We could have voice and data, but no power. After working on </a:t>
            </a:r>
            <a:r>
              <a:rPr lang="en-US" sz="1200" b="0" i="0" u="none" strike="noStrike" baseline="0" dirty="0" err="1">
                <a:solidFill>
                  <a:srgbClr val="222222"/>
                </a:solidFill>
                <a:latin typeface="Garamond" panose="02020404030301010803" pitchFamily="18" charset="0"/>
              </a:rPr>
              <a:t>HayWired</a:t>
            </a:r>
            <a:r>
              <a:rPr lang="en-US" sz="1200" b="0" i="0" u="none" strike="noStrike" baseline="0" dirty="0">
                <a:solidFill>
                  <a:srgbClr val="222222"/>
                </a:solidFill>
                <a:latin typeface="Garamond" panose="02020404030301010803" pitchFamily="18" charset="0"/>
              </a:rPr>
              <a:t>, for my personal preparation. I set up for power outages with a battery and solar panel. I also have a pocket-sized battery to charge my phone in my emergency kit.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4D456F94-ECB9-7B46-AB1E-04001AB6D999}" type="slidenum">
              <a:rPr lang="en-US" smtClean="0"/>
              <a:t>26</a:t>
            </a:fld>
            <a:endParaRPr lang="en-US"/>
          </a:p>
        </p:txBody>
      </p:sp>
    </p:spTree>
    <p:extLst>
      <p:ext uri="{BB962C8B-B14F-4D97-AF65-F5344CB8AC3E}">
        <p14:creationId xmlns:p14="http://schemas.microsoft.com/office/powerpoint/2010/main" val="10739170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lgn="l" rtl="0"/>
            <a:r>
              <a:rPr lang="en-US" sz="1200" b="0" i="0" u="none" strike="noStrike" baseline="0" dirty="0">
                <a:solidFill>
                  <a:srgbClr val="000000"/>
                </a:solidFill>
                <a:latin typeface="Garamond" panose="02020404030301010803" pitchFamily="18" charset="0"/>
              </a:rPr>
              <a:t>A Wired solution to delayed and insufficient alerting will be earthquake early warning called </a:t>
            </a:r>
            <a:r>
              <a:rPr lang="en-US" sz="1200" b="0" i="0" u="none" strike="noStrike" baseline="0" dirty="0" err="1">
                <a:solidFill>
                  <a:srgbClr val="000000"/>
                </a:solidFill>
                <a:latin typeface="Garamond" panose="02020404030301010803" pitchFamily="18" charset="0"/>
              </a:rPr>
              <a:t>ShakeAlert</a:t>
            </a:r>
            <a:r>
              <a:rPr lang="en-US" sz="1200" b="0" i="0" u="none" strike="noStrike" baseline="0" dirty="0">
                <a:solidFill>
                  <a:srgbClr val="000000"/>
                </a:solidFill>
                <a:latin typeface="Garamond" panose="02020404030301010803" pitchFamily="18" charset="0"/>
              </a:rPr>
              <a:t>. </a:t>
            </a:r>
          </a:p>
          <a:p>
            <a:pPr marR="0" algn="l" rtl="0"/>
            <a:endParaRPr lang="en-US" sz="1200" b="0" i="0" u="none" strike="noStrike" baseline="0" dirty="0">
              <a:solidFill>
                <a:srgbClr val="000000"/>
              </a:solidFill>
              <a:latin typeface="Garamond" panose="02020404030301010803" pitchFamily="18" charset="0"/>
            </a:endParaRPr>
          </a:p>
          <a:p>
            <a:pPr marR="0" algn="l" rtl="0"/>
            <a:r>
              <a:rPr lang="en-US" sz="1200" b="0" i="0" u="none" strike="noStrike" baseline="0" dirty="0">
                <a:solidFill>
                  <a:srgbClr val="000000"/>
                </a:solidFill>
                <a:latin typeface="Garamond" panose="02020404030301010803" pitchFamily="18" charset="0"/>
              </a:rPr>
              <a:t>When we feel earthquake shaking, it can take a while to realize what it is. We have precious seconds of time until we would feel the strongest shaking. </a:t>
            </a:r>
          </a:p>
          <a:p>
            <a:pPr marR="0" algn="l" rtl="0"/>
            <a:endParaRPr lang="en-US" sz="1200" b="0" i="0" u="none" strike="noStrike" baseline="0" dirty="0">
              <a:solidFill>
                <a:srgbClr val="000000"/>
              </a:solidFill>
              <a:latin typeface="Garamond" panose="02020404030301010803" pitchFamily="18" charset="0"/>
            </a:endParaRPr>
          </a:p>
          <a:p>
            <a:pPr marR="0" algn="l" rtl="0"/>
            <a:r>
              <a:rPr lang="en-US" sz="1200" b="0" i="0" u="none" strike="noStrike" baseline="0" dirty="0">
                <a:solidFill>
                  <a:srgbClr val="000000"/>
                </a:solidFill>
                <a:latin typeface="Garamond" panose="02020404030301010803" pitchFamily="18" charset="0"/>
              </a:rPr>
              <a:t>Throughout the Bay Area, objects would be shifting and could fall on us. In the most intense shaking areas  it would be difficult or impossible to walk and stand up. </a:t>
            </a:r>
          </a:p>
          <a:p>
            <a:pPr marR="0" algn="l" rtl="0"/>
            <a:endParaRPr lang="en-US" sz="1200" b="0" i="0" u="none" strike="noStrike" baseline="0" dirty="0">
              <a:solidFill>
                <a:srgbClr val="000000"/>
              </a:solidFill>
              <a:latin typeface="Garamond" panose="02020404030301010803" pitchFamily="18" charset="0"/>
            </a:endParaRPr>
          </a:p>
          <a:p>
            <a:pPr marR="0" algn="l" rtl="0"/>
            <a:r>
              <a:rPr lang="en-US" sz="1200" b="0" i="0" u="none" strike="noStrike" baseline="0" dirty="0" err="1">
                <a:solidFill>
                  <a:srgbClr val="000000"/>
                </a:solidFill>
                <a:latin typeface="Garamond" panose="02020404030301010803" pitchFamily="18" charset="0"/>
              </a:rPr>
              <a:t>ShakeAlert</a:t>
            </a:r>
            <a:r>
              <a:rPr lang="en-US" sz="1200" b="0" i="0" u="none" strike="noStrike" baseline="0" dirty="0">
                <a:solidFill>
                  <a:srgbClr val="000000"/>
                </a:solidFill>
                <a:latin typeface="Garamond" panose="02020404030301010803" pitchFamily="18" charset="0"/>
              </a:rPr>
              <a:t> could give us a few seconds of warning in San Francisco and 10 seconds of warning in San Jose. If we use </a:t>
            </a:r>
            <a:r>
              <a:rPr lang="en-US" sz="1200" b="0" i="0" u="none" strike="noStrike" baseline="0" dirty="0" err="1">
                <a:solidFill>
                  <a:srgbClr val="000000"/>
                </a:solidFill>
                <a:latin typeface="Garamond" panose="02020404030301010803" pitchFamily="18" charset="0"/>
              </a:rPr>
              <a:t>ShakeAlert</a:t>
            </a:r>
            <a:r>
              <a:rPr lang="en-US" sz="1200" b="0" i="0" u="none" strike="noStrike" baseline="0" dirty="0">
                <a:solidFill>
                  <a:srgbClr val="000000"/>
                </a:solidFill>
                <a:latin typeface="Garamond" panose="02020404030301010803" pitchFamily="18" charset="0"/>
              </a:rPr>
              <a:t> to prompt us to “drop cover and hold on” there could be 1500 (out of 18,000) less people injured, with an estimated value of 300 million dollars.  </a:t>
            </a:r>
          </a:p>
          <a:p>
            <a:pPr marR="0" algn="l" rtl="0"/>
            <a:endParaRPr lang="en-US" sz="1200" b="0" i="0" u="none" strike="noStrike" baseline="0" dirty="0">
              <a:solidFill>
                <a:srgbClr val="000000"/>
              </a:solidFill>
              <a:latin typeface="Garamond" panose="02020404030301010803" pitchFamily="18" charset="0"/>
            </a:endParaRPr>
          </a:p>
          <a:p>
            <a:pPr marR="0" algn="l" rtl="0"/>
            <a:r>
              <a:rPr lang="en-US" sz="1200" b="0" i="0" u="none" strike="noStrike" baseline="0" dirty="0" err="1">
                <a:solidFill>
                  <a:srgbClr val="000000"/>
                </a:solidFill>
                <a:latin typeface="Garamond" panose="02020404030301010803" pitchFamily="18" charset="0"/>
              </a:rPr>
              <a:t>HayWired</a:t>
            </a:r>
            <a:r>
              <a:rPr lang="en-US" sz="1200" b="0" i="0" u="none" strike="noStrike" baseline="0" dirty="0">
                <a:solidFill>
                  <a:srgbClr val="000000"/>
                </a:solidFill>
                <a:latin typeface="Garamond" panose="02020404030301010803" pitchFamily="18" charset="0"/>
              </a:rPr>
              <a:t> teaches us about interconnectedness: as a source of vulnerabilities, as well as solutions. </a:t>
            </a:r>
          </a:p>
          <a:p>
            <a:endParaRPr lang="en-US" dirty="0"/>
          </a:p>
        </p:txBody>
      </p:sp>
      <p:sp>
        <p:nvSpPr>
          <p:cNvPr id="4" name="Slide Number Placeholder 3"/>
          <p:cNvSpPr>
            <a:spLocks noGrp="1"/>
          </p:cNvSpPr>
          <p:nvPr>
            <p:ph type="sldNum" sz="quarter" idx="10"/>
          </p:nvPr>
        </p:nvSpPr>
        <p:spPr/>
        <p:txBody>
          <a:bodyPr/>
          <a:lstStyle/>
          <a:p>
            <a:fld id="{4D456F94-ECB9-7B46-AB1E-04001AB6D999}" type="slidenum">
              <a:rPr lang="en-US" smtClean="0"/>
              <a:t>27</a:t>
            </a:fld>
            <a:endParaRPr lang="en-US"/>
          </a:p>
        </p:txBody>
      </p:sp>
    </p:spTree>
    <p:extLst>
      <p:ext uri="{BB962C8B-B14F-4D97-AF65-F5344CB8AC3E}">
        <p14:creationId xmlns:p14="http://schemas.microsoft.com/office/powerpoint/2010/main" val="1309979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Dr. Keith Porter is a licensed professional engineer and a research professor in Civil, Environmental &amp; Architectural Engineering at the University of Colorado Boulder. He led the engineering section of all four SAFRR scenarios.</a:t>
            </a:r>
          </a:p>
          <a:p>
            <a:r>
              <a:rPr lang="en-US" sz="1200" b="1" kern="1200" dirty="0">
                <a:solidFill>
                  <a:schemeClr val="tx1"/>
                </a:solidFill>
                <a:effectLst/>
                <a:latin typeface="+mn-lt"/>
                <a:ea typeface="+mn-ea"/>
                <a:cs typeface="+mn-cs"/>
              </a:rPr>
              <a:t>[ 0:13 ]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D456F94-ECB9-7B46-AB1E-04001AB6D999}" type="slidenum">
              <a:rPr lang="en-US" smtClean="0"/>
              <a:t>28</a:t>
            </a:fld>
            <a:endParaRPr lang="en-US"/>
          </a:p>
        </p:txBody>
      </p:sp>
    </p:spTree>
    <p:extLst>
      <p:ext uri="{BB962C8B-B14F-4D97-AF65-F5344CB8AC3E}">
        <p14:creationId xmlns:p14="http://schemas.microsoft.com/office/powerpoint/2010/main" val="34717921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456F94-ECB9-7B46-AB1E-04001AB6D999}" type="slidenum">
              <a:rPr lang="en-US" smtClean="0"/>
              <a:t>30</a:t>
            </a:fld>
            <a:endParaRPr lang="en-US"/>
          </a:p>
        </p:txBody>
      </p:sp>
    </p:spTree>
    <p:extLst>
      <p:ext uri="{BB962C8B-B14F-4D97-AF65-F5344CB8AC3E}">
        <p14:creationId xmlns:p14="http://schemas.microsoft.com/office/powerpoint/2010/main" val="36250976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Dr. Laurie Johnson is an urban planner specializing in disaster recovery and catastrophe risk management. She has been involved with all four SAFRR scenarios and is the lead author of the long-term housing and community recovery analysis in HayWired. </a:t>
            </a:r>
            <a:r>
              <a:rPr lang="en-US" sz="1200" b="1" kern="1200" dirty="0">
                <a:solidFill>
                  <a:schemeClr val="tx1"/>
                </a:solidFill>
                <a:effectLst/>
                <a:latin typeface="+mn-lt"/>
                <a:ea typeface="+mn-ea"/>
                <a:cs typeface="+mn-cs"/>
              </a:rPr>
              <a:t>[ 0:15 ]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D456F94-ECB9-7B46-AB1E-04001AB6D999}" type="slidenum">
              <a:rPr lang="en-US" smtClean="0"/>
              <a:t>35</a:t>
            </a:fld>
            <a:endParaRPr lang="en-US"/>
          </a:p>
        </p:txBody>
      </p:sp>
    </p:spTree>
    <p:extLst>
      <p:ext uri="{BB962C8B-B14F-4D97-AF65-F5344CB8AC3E}">
        <p14:creationId xmlns:p14="http://schemas.microsoft.com/office/powerpoint/2010/main" val="28856165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With that, the “HayWired Scenario – Insights” portion of the program has concluded.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There will be an opportunity later at the annual Lawson Lecture, 4:45-6:30 p.m., to come back and see these same presentations plus more, and including an opportunity for panel discussion and questions &amp; answers from the audience. We encourage all participants here to stay for that.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Now we will begin the next portion of the press conference.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Dale, back to you. </a:t>
            </a:r>
            <a:r>
              <a:rPr lang="en-US" sz="1200" b="1" kern="1200" dirty="0">
                <a:solidFill>
                  <a:schemeClr val="tx1"/>
                </a:solidFill>
                <a:effectLst/>
                <a:latin typeface="+mn-lt"/>
                <a:ea typeface="+mn-ea"/>
                <a:cs typeface="+mn-cs"/>
              </a:rPr>
              <a:t>[ 0:32 ]</a:t>
            </a:r>
            <a:endParaRPr lang="en-US" dirty="0">
              <a:cs typeface="Calibri"/>
            </a:endParaRPr>
          </a:p>
          <a:p>
            <a:endParaRPr lang="en-US" dirty="0"/>
          </a:p>
        </p:txBody>
      </p:sp>
      <p:sp>
        <p:nvSpPr>
          <p:cNvPr id="4" name="Slide Number Placeholder 3"/>
          <p:cNvSpPr>
            <a:spLocks noGrp="1"/>
          </p:cNvSpPr>
          <p:nvPr>
            <p:ph type="sldNum" sz="quarter" idx="10"/>
          </p:nvPr>
        </p:nvSpPr>
        <p:spPr/>
        <p:txBody>
          <a:bodyPr/>
          <a:lstStyle/>
          <a:p>
            <a:fld id="{4D456F94-ECB9-7B46-AB1E-04001AB6D999}" type="slidenum">
              <a:rPr lang="en-US" smtClean="0"/>
              <a:t>40</a:t>
            </a:fld>
            <a:endParaRPr lang="en-US"/>
          </a:p>
        </p:txBody>
      </p:sp>
    </p:spTree>
    <p:extLst>
      <p:ext uri="{BB962C8B-B14F-4D97-AF65-F5344CB8AC3E}">
        <p14:creationId xmlns:p14="http://schemas.microsoft.com/office/powerpoint/2010/main" val="1249526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[ 0:00 ]</a:t>
            </a:r>
            <a:r>
              <a:rPr lang="en-US" sz="1200" kern="1200" dirty="0">
                <a:solidFill>
                  <a:schemeClr val="tx1"/>
                </a:solidFill>
                <a:effectLst/>
                <a:latin typeface="+mn-lt"/>
                <a:ea typeface="+mn-ea"/>
                <a:cs typeface="+mn-cs"/>
              </a:rPr>
              <a:t> Thank you, Dale, for your kind introduction. Thank you, also, for all that you’ve done to make the HayWired Scenario &amp; Coalition happen. Your vision and spirit floated many boats on an infinitely rising tide. Later, I will introduce each of the next several speakers in this “</a:t>
            </a:r>
            <a:r>
              <a:rPr lang="en-US" sz="1200" u="sng" kern="1200" dirty="0">
                <a:solidFill>
                  <a:schemeClr val="tx1"/>
                </a:solidFill>
                <a:effectLst/>
                <a:latin typeface="+mn-lt"/>
                <a:ea typeface="+mn-ea"/>
                <a:cs typeface="+mn-cs"/>
              </a:rPr>
              <a:t>HayWired Scenario – Insights</a:t>
            </a:r>
            <a:r>
              <a:rPr lang="en-US" sz="1200" kern="1200" dirty="0">
                <a:solidFill>
                  <a:schemeClr val="tx1"/>
                </a:solidFill>
                <a:effectLst/>
                <a:latin typeface="+mn-lt"/>
                <a:ea typeface="+mn-ea"/>
                <a:cs typeface="+mn-cs"/>
              </a:rPr>
              <a:t>” portion of the program, that is, Brad </a:t>
            </a:r>
            <a:r>
              <a:rPr lang="en-US" sz="1200" kern="1200" dirty="0" err="1">
                <a:solidFill>
                  <a:schemeClr val="tx1"/>
                </a:solidFill>
                <a:effectLst/>
                <a:latin typeface="+mn-lt"/>
                <a:ea typeface="+mn-ea"/>
                <a:cs typeface="+mn-cs"/>
              </a:rPr>
              <a:t>Aagaard</a:t>
            </a:r>
            <a:r>
              <a:rPr lang="en-US" sz="1200" kern="1200" dirty="0">
                <a:solidFill>
                  <a:schemeClr val="tx1"/>
                </a:solidFill>
                <a:effectLst/>
                <a:latin typeface="+mn-lt"/>
                <a:ea typeface="+mn-ea"/>
                <a:cs typeface="+mn-cs"/>
              </a:rPr>
              <a:t>, Anne Wein, Keith Porter and Laurie Johnson in turn. Their bio’s are contained in the program packet. Each had a major role in creating the HayWired Scenario. </a:t>
            </a:r>
            <a:r>
              <a:rPr lang="en-US" sz="1200" b="1" kern="1200" dirty="0">
                <a:solidFill>
                  <a:schemeClr val="tx1"/>
                </a:solidFill>
                <a:effectLst/>
                <a:latin typeface="+mn-lt"/>
                <a:ea typeface="+mn-ea"/>
                <a:cs typeface="+mn-cs"/>
              </a:rPr>
              <a:t>[ 0:25 ]</a:t>
            </a:r>
            <a:r>
              <a:rPr lang="en-US" dirty="0">
                <a:effectLst/>
              </a:rPr>
              <a:t> </a:t>
            </a:r>
            <a:endParaRPr lang="en-US" dirty="0"/>
          </a:p>
        </p:txBody>
      </p:sp>
      <p:sp>
        <p:nvSpPr>
          <p:cNvPr id="4" name="Slide Number Placeholder 3"/>
          <p:cNvSpPr>
            <a:spLocks noGrp="1"/>
          </p:cNvSpPr>
          <p:nvPr>
            <p:ph type="sldNum" sz="quarter" idx="10"/>
          </p:nvPr>
        </p:nvSpPr>
        <p:spPr/>
        <p:txBody>
          <a:bodyPr/>
          <a:lstStyle/>
          <a:p>
            <a:fld id="{4D456F94-ECB9-7B46-AB1E-04001AB6D999}" type="slidenum">
              <a:rPr lang="en-US" smtClean="0"/>
              <a:t>5</a:t>
            </a:fld>
            <a:endParaRPr lang="en-US"/>
          </a:p>
        </p:txBody>
      </p:sp>
    </p:spTree>
    <p:extLst>
      <p:ext uri="{BB962C8B-B14F-4D97-AF65-F5344CB8AC3E}">
        <p14:creationId xmlns:p14="http://schemas.microsoft.com/office/powerpoint/2010/main" val="26991624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[ 0:25 ]</a:t>
            </a:r>
            <a:r>
              <a:rPr lang="en-US" sz="1200" kern="1200" dirty="0">
                <a:solidFill>
                  <a:schemeClr val="tx1"/>
                </a:solidFill>
                <a:effectLst/>
                <a:latin typeface="+mn-lt"/>
                <a:ea typeface="+mn-ea"/>
                <a:cs typeface="+mn-cs"/>
              </a:rPr>
              <a:t> Each of these world-renowned speakers has several ‘main points’ to make, and you’ll find these ‘main points’ are also all printed on the back page of the speakers’ bios in your package. We’ll flash these up on screen as each speaker comes up, so please, read quickly and pay close attention because we’re about to cover </a:t>
            </a:r>
            <a:r>
              <a:rPr lang="en-US" sz="1200" u="sng" kern="1200" dirty="0">
                <a:solidFill>
                  <a:schemeClr val="tx1"/>
                </a:solidFill>
                <a:effectLst/>
                <a:latin typeface="+mn-lt"/>
                <a:ea typeface="+mn-ea"/>
                <a:cs typeface="+mn-cs"/>
              </a:rPr>
              <a:t>594</a:t>
            </a:r>
            <a:r>
              <a:rPr lang="en-US" sz="1200" kern="1200" dirty="0">
                <a:solidFill>
                  <a:schemeClr val="tx1"/>
                </a:solidFill>
                <a:effectLst/>
                <a:latin typeface="+mn-lt"/>
                <a:ea typeface="+mn-ea"/>
                <a:cs typeface="+mn-cs"/>
              </a:rPr>
              <a:t> published pages of the newly released USGS reports in half an hour. Each of us has boiled things down to the essentials. So enjoy! </a:t>
            </a:r>
            <a:r>
              <a:rPr lang="en-US" sz="1200" b="1" kern="1200" dirty="0">
                <a:solidFill>
                  <a:schemeClr val="tx1"/>
                </a:solidFill>
                <a:effectLst/>
                <a:latin typeface="+mn-lt"/>
                <a:ea typeface="+mn-ea"/>
                <a:cs typeface="+mn-cs"/>
              </a:rPr>
              <a:t>[ 0:51 ]</a:t>
            </a:r>
            <a:endParaRPr lang="en-US" b="1" dirty="0"/>
          </a:p>
        </p:txBody>
      </p:sp>
      <p:sp>
        <p:nvSpPr>
          <p:cNvPr id="4" name="Slide Number Placeholder 3"/>
          <p:cNvSpPr>
            <a:spLocks noGrp="1"/>
          </p:cNvSpPr>
          <p:nvPr>
            <p:ph type="sldNum" sz="quarter" idx="10"/>
          </p:nvPr>
        </p:nvSpPr>
        <p:spPr/>
        <p:txBody>
          <a:bodyPr/>
          <a:lstStyle/>
          <a:p>
            <a:fld id="{4D456F94-ECB9-7B46-AB1E-04001AB6D999}" type="slidenum">
              <a:rPr lang="en-US" smtClean="0"/>
              <a:t>6</a:t>
            </a:fld>
            <a:endParaRPr lang="en-US"/>
          </a:p>
        </p:txBody>
      </p:sp>
    </p:spTree>
    <p:extLst>
      <p:ext uri="{BB962C8B-B14F-4D97-AF65-F5344CB8AC3E}">
        <p14:creationId xmlns:p14="http://schemas.microsoft.com/office/powerpoint/2010/main" val="3301661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[ 0:51 ]</a:t>
            </a:r>
            <a:r>
              <a:rPr lang="en-US" sz="1200" kern="1200" dirty="0">
                <a:solidFill>
                  <a:schemeClr val="tx1"/>
                </a:solidFill>
                <a:effectLst/>
                <a:latin typeface="+mn-lt"/>
                <a:ea typeface="+mn-ea"/>
                <a:cs typeface="+mn-cs"/>
              </a:rPr>
              <a:t> As we have planned today's event on the HayWired Scenario together, I have driven the full length of the HayWired Scenario rupture, and it’s </a:t>
            </a:r>
            <a:r>
              <a:rPr lang="en-US" sz="1200" u="sng" kern="1200" dirty="0">
                <a:solidFill>
                  <a:schemeClr val="tx1"/>
                </a:solidFill>
                <a:effectLst/>
                <a:latin typeface="+mn-lt"/>
                <a:ea typeface="+mn-ea"/>
                <a:cs typeface="+mn-cs"/>
              </a:rPr>
              <a:t>long</a:t>
            </a:r>
            <a:r>
              <a:rPr lang="en-US" sz="1200" kern="1200" dirty="0">
                <a:solidFill>
                  <a:schemeClr val="tx1"/>
                </a:solidFill>
                <a:effectLst/>
                <a:latin typeface="+mn-lt"/>
                <a:ea typeface="+mn-ea"/>
                <a:cs typeface="+mn-cs"/>
              </a:rPr>
              <a:t>! Let’s compare this to a familiar event, the Aug. 2014 South Napa earthquake, which was less than 10 miles long and a magnitude 6. You can drive its full length in 15 minutes. The HayWired rupture is over 5 times longer and a magnitude 7, and it takes well over an hour to drive its full length. </a:t>
            </a:r>
            <a:r>
              <a:rPr lang="en-US" sz="1200" b="1" kern="1200" dirty="0">
                <a:solidFill>
                  <a:schemeClr val="tx1"/>
                </a:solidFill>
                <a:effectLst/>
                <a:latin typeface="+mn-lt"/>
                <a:ea typeface="+mn-ea"/>
                <a:cs typeface="+mn-cs"/>
              </a:rPr>
              <a:t>[ 1:18 ]</a:t>
            </a:r>
            <a:r>
              <a:rPr lang="en-US" dirty="0">
                <a:effectLst/>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 get a sense of how much bigger and also how much, </a:t>
            </a:r>
            <a:r>
              <a:rPr lang="en-US" sz="1200" u="sng" kern="1200" dirty="0">
                <a:solidFill>
                  <a:schemeClr val="tx1"/>
                </a:solidFill>
                <a:effectLst/>
                <a:latin typeface="+mn-lt"/>
                <a:ea typeface="+mn-ea"/>
                <a:cs typeface="+mn-cs"/>
              </a:rPr>
              <a:t>much</a:t>
            </a:r>
            <a:r>
              <a:rPr lang="en-US" sz="1200" kern="1200" dirty="0">
                <a:solidFill>
                  <a:schemeClr val="tx1"/>
                </a:solidFill>
                <a:effectLst/>
                <a:latin typeface="+mn-lt"/>
                <a:ea typeface="+mn-ea"/>
                <a:cs typeface="+mn-cs"/>
              </a:rPr>
              <a:t> more urban </a:t>
            </a:r>
            <a:r>
              <a:rPr lang="en-US" sz="1200" u="sng" kern="1200" dirty="0">
                <a:solidFill>
                  <a:schemeClr val="tx1"/>
                </a:solidFill>
                <a:effectLst/>
                <a:latin typeface="+mn-lt"/>
                <a:ea typeface="+mn-ea"/>
                <a:cs typeface="+mn-cs"/>
              </a:rPr>
              <a:t>this</a:t>
            </a:r>
            <a:r>
              <a:rPr lang="en-US" sz="1200" kern="1200" dirty="0">
                <a:solidFill>
                  <a:schemeClr val="tx1"/>
                </a:solidFill>
                <a:effectLst/>
                <a:latin typeface="+mn-lt"/>
                <a:ea typeface="+mn-ea"/>
                <a:cs typeface="+mn-cs"/>
              </a:rPr>
              <a:t> scenario would be. Even though, technically, Napa was a ‘moderate’ earthquake, I have talked to the people of Napa, and I hear trauma in their voices, and stories of extremely disrupted lives and disrupted businesses. That was </a:t>
            </a:r>
            <a:r>
              <a:rPr lang="en-US" sz="1200" u="sng" kern="1200" dirty="0">
                <a:solidFill>
                  <a:schemeClr val="tx1"/>
                </a:solidFill>
                <a:effectLst/>
                <a:latin typeface="+mn-lt"/>
                <a:ea typeface="+mn-ea"/>
                <a:cs typeface="+mn-cs"/>
              </a:rPr>
              <a:t>not</a:t>
            </a:r>
            <a:r>
              <a:rPr lang="en-US" sz="1200" kern="1200" dirty="0">
                <a:solidFill>
                  <a:schemeClr val="tx1"/>
                </a:solidFill>
                <a:effectLst/>
                <a:latin typeface="+mn-lt"/>
                <a:ea typeface="+mn-ea"/>
                <a:cs typeface="+mn-cs"/>
              </a:rPr>
              <a:t> a minor event, and they’re still recovering from it in many ways several years later. Starkly put, the Hayward Fault would unleash an energy release about </a:t>
            </a:r>
            <a:r>
              <a:rPr lang="en-US" sz="1200" u="sng" kern="1200" dirty="0">
                <a:solidFill>
                  <a:schemeClr val="tx1"/>
                </a:solidFill>
                <a:effectLst/>
                <a:latin typeface="+mn-lt"/>
                <a:ea typeface="+mn-ea"/>
                <a:cs typeface="+mn-cs"/>
              </a:rPr>
              <a:t>30 times bigger</a:t>
            </a:r>
            <a:r>
              <a:rPr lang="en-US" sz="1200" kern="1200" dirty="0">
                <a:solidFill>
                  <a:schemeClr val="tx1"/>
                </a:solidFill>
                <a:effectLst/>
                <a:latin typeface="+mn-lt"/>
                <a:ea typeface="+mn-ea"/>
                <a:cs typeface="+mn-cs"/>
              </a:rPr>
              <a:t> in this scenario, bisecting a heavily urbanized area where millions more people live. This scenario is at least ten times worse than Loma Prieta 1989.</a:t>
            </a:r>
          </a:p>
          <a:p>
            <a:r>
              <a:rPr lang="en-US" sz="1200" b="1" kern="1200" dirty="0">
                <a:solidFill>
                  <a:schemeClr val="tx1"/>
                </a:solidFill>
                <a:effectLst/>
                <a:latin typeface="+mn-lt"/>
                <a:ea typeface="+mn-ea"/>
                <a:cs typeface="+mn-cs"/>
              </a:rPr>
              <a:t>[ 1:57 ]</a:t>
            </a:r>
            <a:r>
              <a:rPr lang="en-US" dirty="0">
                <a:effectLst/>
              </a:rPr>
              <a:t> </a:t>
            </a:r>
            <a:endParaRPr lang="en-US" dirty="0"/>
          </a:p>
        </p:txBody>
      </p:sp>
      <p:sp>
        <p:nvSpPr>
          <p:cNvPr id="4" name="Slide Number Placeholder 3"/>
          <p:cNvSpPr>
            <a:spLocks noGrp="1"/>
          </p:cNvSpPr>
          <p:nvPr>
            <p:ph type="sldNum" sz="quarter" idx="10"/>
          </p:nvPr>
        </p:nvSpPr>
        <p:spPr/>
        <p:txBody>
          <a:bodyPr/>
          <a:lstStyle/>
          <a:p>
            <a:fld id="{4D456F94-ECB9-7B46-AB1E-04001AB6D999}" type="slidenum">
              <a:rPr lang="en-US" smtClean="0"/>
              <a:t>7</a:t>
            </a:fld>
            <a:endParaRPr lang="en-US"/>
          </a:p>
        </p:txBody>
      </p:sp>
    </p:spTree>
    <p:extLst>
      <p:ext uri="{BB962C8B-B14F-4D97-AF65-F5344CB8AC3E}">
        <p14:creationId xmlns:p14="http://schemas.microsoft.com/office/powerpoint/2010/main" val="1434588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[ 1:57 ] </a:t>
            </a:r>
            <a:r>
              <a:rPr lang="en-US" sz="1200" u="sng" kern="1200" dirty="0">
                <a:solidFill>
                  <a:schemeClr val="tx1"/>
                </a:solidFill>
                <a:effectLst/>
                <a:latin typeface="+mn-lt"/>
                <a:ea typeface="+mn-ea"/>
                <a:cs typeface="+mn-cs"/>
              </a:rPr>
              <a:t>We never know</a:t>
            </a:r>
            <a:r>
              <a:rPr lang="en-US" sz="1200" kern="1200" dirty="0">
                <a:solidFill>
                  <a:schemeClr val="tx1"/>
                </a:solidFill>
                <a:effectLst/>
                <a:latin typeface="+mn-lt"/>
                <a:ea typeface="+mn-ea"/>
                <a:cs typeface="+mn-cs"/>
              </a:rPr>
              <a:t> which of our “</a:t>
            </a:r>
            <a:r>
              <a:rPr lang="en-US" sz="1200" i="1" kern="1200" dirty="0">
                <a:solidFill>
                  <a:schemeClr val="tx1"/>
                </a:solidFill>
                <a:effectLst/>
                <a:latin typeface="+mn-lt"/>
                <a:ea typeface="+mn-ea"/>
                <a:cs typeface="+mn-cs"/>
              </a:rPr>
              <a:t>mega-cities at risk</a:t>
            </a:r>
            <a:r>
              <a:rPr lang="en-US" sz="1200" kern="1200" dirty="0">
                <a:solidFill>
                  <a:schemeClr val="tx1"/>
                </a:solidFill>
                <a:effectLst/>
                <a:latin typeface="+mn-lt"/>
                <a:ea typeface="+mn-ea"/>
                <a:cs typeface="+mn-cs"/>
              </a:rPr>
              <a:t>” will be struck next in a major disaster like the 1989 Loma Prieta or 1994 Northridge earthquake. </a:t>
            </a:r>
            <a:r>
              <a:rPr lang="en-US" sz="1200" u="sng" kern="1200" dirty="0">
                <a:solidFill>
                  <a:schemeClr val="tx1"/>
                </a:solidFill>
                <a:effectLst/>
                <a:latin typeface="+mn-lt"/>
                <a:ea typeface="+mn-ea"/>
                <a:cs typeface="+mn-cs"/>
              </a:rPr>
              <a:t>We never know</a:t>
            </a:r>
            <a:r>
              <a:rPr lang="en-US" sz="1200" kern="1200" dirty="0">
                <a:solidFill>
                  <a:schemeClr val="tx1"/>
                </a:solidFill>
                <a:effectLst/>
                <a:latin typeface="+mn-lt"/>
                <a:ea typeface="+mn-ea"/>
                <a:cs typeface="+mn-cs"/>
              </a:rPr>
              <a:t> quite what cascading impacts will cause even greater disruption than we had ever envisioned. It's coming; it's not 'if,' it's 'when.' &lt;pause&gt; Literally </a:t>
            </a:r>
            <a:r>
              <a:rPr lang="en-US" sz="1200" i="1" kern="1200" dirty="0">
                <a:solidFill>
                  <a:schemeClr val="tx1"/>
                </a:solidFill>
                <a:effectLst/>
                <a:latin typeface="+mn-lt"/>
                <a:ea typeface="+mn-ea"/>
                <a:cs typeface="+mn-cs"/>
              </a:rPr>
              <a:t>nobody</a:t>
            </a:r>
            <a:r>
              <a:rPr lang="en-US" sz="1200" kern="1200" dirty="0">
                <a:solidFill>
                  <a:schemeClr val="tx1"/>
                </a:solidFill>
                <a:effectLst/>
                <a:latin typeface="+mn-lt"/>
                <a:ea typeface="+mn-ea"/>
                <a:cs typeface="+mn-cs"/>
              </a:rPr>
              <a:t> should be surprised by an urban earthquake that scores a direct hit, like in 1906. You may not know this, but 1989 &amp; 1994 were bad, but they were not direct hits. We’re talking about worse, </a:t>
            </a:r>
            <a:r>
              <a:rPr lang="en-US" sz="1200" u="sng" kern="1200" dirty="0">
                <a:solidFill>
                  <a:schemeClr val="tx1"/>
                </a:solidFill>
                <a:effectLst/>
                <a:latin typeface="+mn-lt"/>
                <a:ea typeface="+mn-ea"/>
                <a:cs typeface="+mn-cs"/>
              </a:rPr>
              <a:t>much</a:t>
            </a:r>
            <a:r>
              <a:rPr lang="en-US" sz="1200" kern="1200" dirty="0">
                <a:solidFill>
                  <a:schemeClr val="tx1"/>
                </a:solidFill>
                <a:effectLst/>
                <a:latin typeface="+mn-lt"/>
                <a:ea typeface="+mn-ea"/>
                <a:cs typeface="+mn-cs"/>
              </a:rPr>
              <a:t> worse, in the HayWired Scenario. </a:t>
            </a:r>
          </a:p>
          <a:p>
            <a:endParaRPr lang="en-US" dirty="0"/>
          </a:p>
        </p:txBody>
      </p:sp>
      <p:sp>
        <p:nvSpPr>
          <p:cNvPr id="4" name="Slide Number Placeholder 3"/>
          <p:cNvSpPr>
            <a:spLocks noGrp="1"/>
          </p:cNvSpPr>
          <p:nvPr>
            <p:ph type="sldNum" sz="quarter" idx="10"/>
          </p:nvPr>
        </p:nvSpPr>
        <p:spPr/>
        <p:txBody>
          <a:bodyPr/>
          <a:lstStyle/>
          <a:p>
            <a:fld id="{4D456F94-ECB9-7B46-AB1E-04001AB6D999}" type="slidenum">
              <a:rPr lang="en-US" smtClean="0"/>
              <a:t>8</a:t>
            </a:fld>
            <a:endParaRPr lang="en-US"/>
          </a:p>
        </p:txBody>
      </p:sp>
    </p:spTree>
    <p:extLst>
      <p:ext uri="{BB962C8B-B14F-4D97-AF65-F5344CB8AC3E}">
        <p14:creationId xmlns:p14="http://schemas.microsoft.com/office/powerpoint/2010/main" val="11331194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It’s important to know what to expect, and to be ready for it. This is part of the package deal of living in the beautiful state of California that we call home. It’s </a:t>
            </a:r>
            <a:r>
              <a:rPr lang="en-US" sz="1200" u="sng" kern="1200" dirty="0">
                <a:solidFill>
                  <a:schemeClr val="tx1"/>
                </a:solidFill>
                <a:effectLst/>
                <a:latin typeface="+mn-lt"/>
                <a:ea typeface="+mn-ea"/>
                <a:cs typeface="+mn-cs"/>
              </a:rPr>
              <a:t>on us</a:t>
            </a:r>
            <a:r>
              <a:rPr lang="en-US" sz="1200" kern="1200" dirty="0">
                <a:solidFill>
                  <a:schemeClr val="tx1"/>
                </a:solidFill>
                <a:effectLst/>
                <a:latin typeface="+mn-lt"/>
                <a:ea typeface="+mn-ea"/>
                <a:cs typeface="+mn-cs"/>
              </a:rPr>
              <a:t> to be ready; in many ways, </a:t>
            </a:r>
            <a:r>
              <a:rPr lang="en-US" sz="1200" u="sng" kern="1200" dirty="0">
                <a:solidFill>
                  <a:schemeClr val="tx1"/>
                </a:solidFill>
                <a:effectLst/>
                <a:latin typeface="+mn-lt"/>
                <a:ea typeface="+mn-ea"/>
                <a:cs typeface="+mn-cs"/>
              </a:rPr>
              <a:t>we know what to do</a:t>
            </a:r>
            <a:r>
              <a:rPr lang="en-US" sz="1200" kern="1200" dirty="0">
                <a:solidFill>
                  <a:schemeClr val="tx1"/>
                </a:solidFill>
                <a:effectLst/>
                <a:latin typeface="+mn-lt"/>
                <a:ea typeface="+mn-ea"/>
                <a:cs typeface="+mn-cs"/>
              </a:rPr>
              <a:t>. In other ways, we need to keep innovating. That’s what we’re good at here. </a:t>
            </a:r>
            <a:r>
              <a:rPr lang="en-US" sz="1200" b="1" kern="1200" dirty="0">
                <a:solidFill>
                  <a:schemeClr val="tx1"/>
                </a:solidFill>
                <a:effectLst/>
                <a:latin typeface="+mn-lt"/>
                <a:ea typeface="+mn-ea"/>
                <a:cs typeface="+mn-cs"/>
              </a:rPr>
              <a:t>[ 2:50 ]</a:t>
            </a: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In the HayWired Scenario, 800 people die. </a:t>
            </a:r>
            <a:r>
              <a:rPr lang="en-US" sz="1200" kern="1200" dirty="0">
                <a:solidFill>
                  <a:schemeClr val="tx1"/>
                </a:solidFill>
                <a:effectLst/>
                <a:latin typeface="+mn-lt"/>
                <a:ea typeface="+mn-ea"/>
                <a:cs typeface="+mn-cs"/>
              </a:rPr>
              <a:t>&lt;pause&gt; Acceptable? &lt;pause&gt;</a:t>
            </a:r>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2,500 people need to be rescued from heavily damaged buildings, while another 22,000 are trapped in elevators. </a:t>
            </a:r>
            <a:r>
              <a:rPr lang="en-US" sz="1200" kern="1200" dirty="0">
                <a:solidFill>
                  <a:schemeClr val="tx1"/>
                </a:solidFill>
                <a:effectLst/>
                <a:latin typeface="+mn-lt"/>
                <a:ea typeface="+mn-ea"/>
                <a:cs typeface="+mn-cs"/>
              </a:rPr>
              <a:t>&lt;pause&gt; Acceptable? &lt;pause&gt;</a:t>
            </a:r>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Up to 152,000 households could be displaced. </a:t>
            </a:r>
            <a:r>
              <a:rPr lang="en-US" sz="1200" kern="1200" dirty="0">
                <a:solidFill>
                  <a:schemeClr val="tx1"/>
                </a:solidFill>
                <a:effectLst/>
                <a:latin typeface="+mn-lt"/>
                <a:ea typeface="+mn-ea"/>
                <a:cs typeface="+mn-cs"/>
              </a:rPr>
              <a:t>&lt;pause&gt; So many &lt;pause&gt;</a:t>
            </a:r>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[ 3:11 ]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Those staggering numbers you just heard in the movie are not un-change-able. We </a:t>
            </a:r>
            <a:r>
              <a:rPr lang="en-US" sz="1200" i="1" kern="1200" dirty="0">
                <a:solidFill>
                  <a:schemeClr val="tx1"/>
                </a:solidFill>
                <a:effectLst/>
                <a:latin typeface="+mn-lt"/>
                <a:ea typeface="+mn-ea"/>
                <a:cs typeface="+mn-cs"/>
              </a:rPr>
              <a:t>can</a:t>
            </a:r>
            <a:r>
              <a:rPr lang="en-US" sz="1200" kern="1200" dirty="0">
                <a:solidFill>
                  <a:schemeClr val="tx1"/>
                </a:solidFill>
                <a:effectLst/>
                <a:latin typeface="+mn-lt"/>
                <a:ea typeface="+mn-ea"/>
                <a:cs typeface="+mn-cs"/>
              </a:rPr>
              <a:t> change the outcome; we </a:t>
            </a:r>
            <a:r>
              <a:rPr lang="en-US" sz="1200" i="1" kern="1200" dirty="0">
                <a:solidFill>
                  <a:schemeClr val="tx1"/>
                </a:solidFill>
                <a:effectLst/>
                <a:latin typeface="+mn-lt"/>
                <a:ea typeface="+mn-ea"/>
                <a:cs typeface="+mn-cs"/>
              </a:rPr>
              <a:t>can</a:t>
            </a:r>
            <a:r>
              <a:rPr lang="en-US" sz="1200" kern="1200" dirty="0">
                <a:solidFill>
                  <a:schemeClr val="tx1"/>
                </a:solidFill>
                <a:effectLst/>
                <a:latin typeface="+mn-lt"/>
                <a:ea typeface="+mn-ea"/>
                <a:cs typeface="+mn-cs"/>
              </a:rPr>
              <a:t> save lives and </a:t>
            </a:r>
            <a:r>
              <a:rPr lang="en-US" sz="1200" u="sng" kern="1200" dirty="0">
                <a:solidFill>
                  <a:schemeClr val="tx1"/>
                </a:solidFill>
                <a:effectLst/>
                <a:latin typeface="+mn-lt"/>
                <a:ea typeface="+mn-ea"/>
                <a:cs typeface="+mn-cs"/>
              </a:rPr>
              <a:t>reduce risk</a:t>
            </a:r>
            <a:r>
              <a:rPr lang="en-US" sz="1200" kern="1200" dirty="0">
                <a:solidFill>
                  <a:schemeClr val="tx1"/>
                </a:solidFill>
                <a:effectLst/>
                <a:latin typeface="+mn-lt"/>
                <a:ea typeface="+mn-ea"/>
                <a:cs typeface="+mn-cs"/>
              </a:rPr>
              <a:t> by taking action now. That’s our main message; not to frighten, but to </a:t>
            </a:r>
            <a:r>
              <a:rPr lang="en-US" sz="1200" b="1" kern="1200" dirty="0">
                <a:solidFill>
                  <a:schemeClr val="tx1"/>
                </a:solidFill>
                <a:effectLst/>
                <a:latin typeface="+mn-lt"/>
                <a:ea typeface="+mn-ea"/>
                <a:cs typeface="+mn-cs"/>
              </a:rPr>
              <a:t>empower</a:t>
            </a:r>
            <a:r>
              <a:rPr lang="en-US" sz="1200" kern="1200" dirty="0">
                <a:solidFill>
                  <a:schemeClr val="tx1"/>
                </a:solidFill>
                <a:effectLst/>
                <a:latin typeface="+mn-lt"/>
                <a:ea typeface="+mn-ea"/>
                <a:cs typeface="+mn-cs"/>
              </a:rPr>
              <a:t>. In many ways, we know – and our team has now stated in these new publications - what needs to be done. It is a matter of </a:t>
            </a:r>
            <a:r>
              <a:rPr lang="en-US" sz="1200" i="1" kern="1200" dirty="0">
                <a:solidFill>
                  <a:schemeClr val="tx1"/>
                </a:solidFill>
                <a:effectLst/>
                <a:latin typeface="+mn-lt"/>
                <a:ea typeface="+mn-ea"/>
                <a:cs typeface="+mn-cs"/>
              </a:rPr>
              <a:t>doing</a:t>
            </a:r>
            <a:r>
              <a:rPr lang="en-US" sz="1200" kern="1200" dirty="0">
                <a:solidFill>
                  <a:schemeClr val="tx1"/>
                </a:solidFill>
                <a:effectLst/>
                <a:latin typeface="+mn-lt"/>
                <a:ea typeface="+mn-ea"/>
                <a:cs typeface="+mn-cs"/>
              </a:rPr>
              <a:t> it to change the outcome. </a:t>
            </a:r>
            <a:r>
              <a:rPr lang="en-US" sz="1200" u="sng" kern="1200" dirty="0">
                <a:solidFill>
                  <a:schemeClr val="tx1"/>
                </a:solidFill>
                <a:effectLst/>
                <a:latin typeface="+mn-lt"/>
                <a:ea typeface="+mn-ea"/>
                <a:cs typeface="+mn-cs"/>
              </a:rPr>
              <a:t>Prove us wrong</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[ 3:35 ]</a:t>
            </a:r>
          </a:p>
          <a:p>
            <a:endParaRPr lang="en-US" dirty="0"/>
          </a:p>
        </p:txBody>
      </p:sp>
      <p:sp>
        <p:nvSpPr>
          <p:cNvPr id="4" name="Slide Number Placeholder 3"/>
          <p:cNvSpPr>
            <a:spLocks noGrp="1"/>
          </p:cNvSpPr>
          <p:nvPr>
            <p:ph type="sldNum" sz="quarter" idx="10"/>
          </p:nvPr>
        </p:nvSpPr>
        <p:spPr/>
        <p:txBody>
          <a:bodyPr/>
          <a:lstStyle/>
          <a:p>
            <a:fld id="{4D456F94-ECB9-7B46-AB1E-04001AB6D999}" type="slidenum">
              <a:rPr lang="en-US" smtClean="0"/>
              <a:t>9</a:t>
            </a:fld>
            <a:endParaRPr lang="en-US"/>
          </a:p>
        </p:txBody>
      </p:sp>
    </p:spTree>
    <p:extLst>
      <p:ext uri="{BB962C8B-B14F-4D97-AF65-F5344CB8AC3E}">
        <p14:creationId xmlns:p14="http://schemas.microsoft.com/office/powerpoint/2010/main" val="9689469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HayWired Scenario is </a:t>
            </a:r>
            <a:r>
              <a:rPr lang="en-US" sz="1200" i="1" kern="1200" dirty="0">
                <a:solidFill>
                  <a:schemeClr val="tx1"/>
                </a:solidFill>
                <a:effectLst/>
                <a:latin typeface="+mn-lt"/>
                <a:ea typeface="+mn-ea"/>
                <a:cs typeface="+mn-cs"/>
              </a:rPr>
              <a:t>not</a:t>
            </a:r>
            <a:r>
              <a:rPr lang="en-US" sz="1200" kern="1200" dirty="0">
                <a:solidFill>
                  <a:schemeClr val="tx1"/>
                </a:solidFill>
                <a:effectLst/>
                <a:latin typeface="+mn-lt"/>
                <a:ea typeface="+mn-ea"/>
                <a:cs typeface="+mn-cs"/>
              </a:rPr>
              <a:t> a prediction; it is a cautionary tale about impacts of one potential future earthquake (of many possible) and the high risk in the San Francisco Bay Area, a place where humans and hazards collide. </a:t>
            </a:r>
            <a:r>
              <a:rPr lang="en-US" sz="1200" b="1" kern="1200" dirty="0">
                <a:solidFill>
                  <a:schemeClr val="tx1"/>
                </a:solidFill>
                <a:effectLst/>
                <a:latin typeface="+mn-lt"/>
                <a:ea typeface="+mn-ea"/>
                <a:cs typeface="+mn-cs"/>
              </a:rPr>
              <a:t>[ 3:49 ]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Humans have always valued those who offer factually based yet dire warnings of events yet to come; these are vital for leaders to ensure national security by deciding to take actions to </a:t>
            </a:r>
            <a:r>
              <a:rPr lang="en-US" sz="1200" u="sng" kern="1200" dirty="0">
                <a:solidFill>
                  <a:schemeClr val="tx1"/>
                </a:solidFill>
                <a:effectLst/>
                <a:latin typeface="+mn-lt"/>
                <a:ea typeface="+mn-ea"/>
                <a:cs typeface="+mn-cs"/>
              </a:rPr>
              <a:t>avert</a:t>
            </a:r>
            <a:r>
              <a:rPr lang="en-US" sz="1200" kern="1200" dirty="0">
                <a:solidFill>
                  <a:schemeClr val="tx1"/>
                </a:solidFill>
                <a:effectLst/>
                <a:latin typeface="+mn-lt"/>
                <a:ea typeface="+mn-ea"/>
                <a:cs typeface="+mn-cs"/>
              </a:rPr>
              <a:t> disaster. Many scientists and engineers before our time have done this.</a:t>
            </a:r>
          </a:p>
          <a:p>
            <a:r>
              <a:rPr lang="en-US" sz="1200" b="1" kern="1200" dirty="0">
                <a:solidFill>
                  <a:schemeClr val="tx1"/>
                </a:solidFill>
                <a:effectLst/>
                <a:latin typeface="+mn-lt"/>
                <a:ea typeface="+mn-ea"/>
                <a:cs typeface="+mn-cs"/>
              </a:rPr>
              <a:t>[ 4:07 ]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HayWired Scenario is the latest in a decades-long series of efforts to communicate the severity of the threat posed by the fault that crosses the football gridiron that we see immediately to our east. To our west, a panorama of the San Francisco city-scape, a city that is known worldwide for that great 1906 earthquake and fire that nearly broke it down to ruins, but the city rose from the rubble and the ashes stronger, because people intentionally ensured that would not happen again. The HayWired Scenario is </a:t>
            </a:r>
            <a:r>
              <a:rPr lang="en-US" sz="1200" u="sng" kern="1200" dirty="0">
                <a:solidFill>
                  <a:schemeClr val="tx1"/>
                </a:solidFill>
                <a:effectLst/>
                <a:latin typeface="+mn-lt"/>
                <a:ea typeface="+mn-ea"/>
                <a:cs typeface="+mn-cs"/>
              </a:rPr>
              <a:t>not</a:t>
            </a:r>
            <a:r>
              <a:rPr lang="en-US" sz="1200" kern="1200" dirty="0">
                <a:solidFill>
                  <a:schemeClr val="tx1"/>
                </a:solidFill>
                <a:effectLst/>
                <a:latin typeface="+mn-lt"/>
                <a:ea typeface="+mn-ea"/>
                <a:cs typeface="+mn-cs"/>
              </a:rPr>
              <a:t> a prediction, but a new attempt to </a:t>
            </a:r>
            <a:r>
              <a:rPr lang="en-US" sz="1200" u="sng" kern="1200" dirty="0">
                <a:solidFill>
                  <a:schemeClr val="tx1"/>
                </a:solidFill>
                <a:effectLst/>
                <a:latin typeface="+mn-lt"/>
                <a:ea typeface="+mn-ea"/>
                <a:cs typeface="+mn-cs"/>
              </a:rPr>
              <a:t>clearly foresee</a:t>
            </a:r>
            <a:r>
              <a:rPr lang="en-US" sz="1200" kern="1200" dirty="0">
                <a:solidFill>
                  <a:schemeClr val="tx1"/>
                </a:solidFill>
                <a:effectLst/>
                <a:latin typeface="+mn-lt"/>
                <a:ea typeface="+mn-ea"/>
                <a:cs typeface="+mn-cs"/>
              </a:rPr>
              <a:t>. Each day that ticks past, we still have time on our side.</a:t>
            </a:r>
          </a:p>
          <a:p>
            <a:r>
              <a:rPr lang="en-US" sz="1200" b="1" kern="1200" dirty="0">
                <a:solidFill>
                  <a:schemeClr val="tx1"/>
                </a:solidFill>
                <a:effectLst/>
                <a:latin typeface="+mn-lt"/>
                <a:ea typeface="+mn-ea"/>
                <a:cs typeface="+mn-cs"/>
              </a:rPr>
              <a:t>[ 4:40 ]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But we cannot be </a:t>
            </a:r>
            <a:r>
              <a:rPr lang="en-US" sz="1200" u="sng" kern="1200" dirty="0">
                <a:solidFill>
                  <a:schemeClr val="tx1"/>
                </a:solidFill>
                <a:effectLst/>
                <a:latin typeface="+mn-lt"/>
                <a:ea typeface="+mn-ea"/>
                <a:cs typeface="+mn-cs"/>
              </a:rPr>
              <a:t>complacent</a:t>
            </a:r>
            <a:r>
              <a:rPr lang="en-US" sz="1200" kern="1200" dirty="0">
                <a:solidFill>
                  <a:schemeClr val="tx1"/>
                </a:solidFill>
                <a:effectLst/>
                <a:latin typeface="+mn-lt"/>
                <a:ea typeface="+mn-ea"/>
                <a:cs typeface="+mn-cs"/>
              </a:rPr>
              <a:t>. There is </a:t>
            </a:r>
            <a:r>
              <a:rPr lang="en-US" sz="1200" u="sng" kern="1200" dirty="0">
                <a:solidFill>
                  <a:schemeClr val="tx1"/>
                </a:solidFill>
                <a:effectLst/>
                <a:latin typeface="+mn-lt"/>
                <a:ea typeface="+mn-ea"/>
                <a:cs typeface="+mn-cs"/>
              </a:rPr>
              <a:t>urgency</a:t>
            </a:r>
            <a:r>
              <a:rPr lang="en-US" sz="1200" kern="1200" dirty="0">
                <a:solidFill>
                  <a:schemeClr val="tx1"/>
                </a:solidFill>
                <a:effectLst/>
                <a:latin typeface="+mn-lt"/>
                <a:ea typeface="+mn-ea"/>
                <a:cs typeface="+mn-cs"/>
              </a:rPr>
              <a:t> in our message. We aren’t going to sugar coat it, because it’s our job to give it to you straight up.</a:t>
            </a:r>
          </a:p>
          <a:p>
            <a:r>
              <a:rPr lang="en-US" sz="1200" b="1" kern="1200" dirty="0">
                <a:solidFill>
                  <a:schemeClr val="tx1"/>
                </a:solidFill>
                <a:effectLst/>
                <a:latin typeface="+mn-lt"/>
                <a:ea typeface="+mn-ea"/>
                <a:cs typeface="+mn-cs"/>
              </a:rPr>
              <a:t>[ 4:48 ]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Reducing Risk</a:t>
            </a:r>
            <a:r>
              <a:rPr lang="en-US" sz="1200" kern="1200" dirty="0">
                <a:solidFill>
                  <a:schemeClr val="tx1"/>
                </a:solidFill>
                <a:effectLst/>
                <a:latin typeface="+mn-lt"/>
                <a:ea typeface="+mn-ea"/>
                <a:cs typeface="+mn-cs"/>
              </a:rPr>
              <a:t> - The HayWired Scenario paints a </a:t>
            </a:r>
            <a:r>
              <a:rPr lang="en-US" sz="1200" i="1" kern="1200" dirty="0">
                <a:solidFill>
                  <a:schemeClr val="tx1"/>
                </a:solidFill>
                <a:effectLst/>
                <a:latin typeface="+mn-lt"/>
                <a:ea typeface="+mn-ea"/>
                <a:cs typeface="+mn-cs"/>
              </a:rPr>
              <a:t>scientifically realistic picture</a:t>
            </a:r>
            <a:r>
              <a:rPr lang="en-US" sz="1200" kern="1200" dirty="0">
                <a:solidFill>
                  <a:schemeClr val="tx1"/>
                </a:solidFill>
                <a:effectLst/>
                <a:latin typeface="+mn-lt"/>
                <a:ea typeface="+mn-ea"/>
                <a:cs typeface="+mn-cs"/>
              </a:rPr>
              <a:t> to help communities envision their potential future risk; we know risk reduction saves lives and property. Over $50 billion already invested in seismic counter-measures will ensure that major losses will be reduced, but more risk reduction is still needed.</a:t>
            </a:r>
          </a:p>
          <a:p>
            <a:r>
              <a:rPr lang="en-US" sz="1200" b="1" kern="1200" dirty="0">
                <a:solidFill>
                  <a:schemeClr val="tx1"/>
                </a:solidFill>
                <a:effectLst/>
                <a:latin typeface="+mn-lt"/>
                <a:ea typeface="+mn-ea"/>
                <a:cs typeface="+mn-cs"/>
              </a:rPr>
              <a:t>[ 5:06 ]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D456F94-ECB9-7B46-AB1E-04001AB6D999}" type="slidenum">
              <a:rPr lang="en-US" smtClean="0"/>
              <a:t>10</a:t>
            </a:fld>
            <a:endParaRPr lang="en-US"/>
          </a:p>
        </p:txBody>
      </p:sp>
    </p:spTree>
    <p:extLst>
      <p:ext uri="{BB962C8B-B14F-4D97-AF65-F5344CB8AC3E}">
        <p14:creationId xmlns:p14="http://schemas.microsoft.com/office/powerpoint/2010/main" val="32228506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their wisdom, people built back better after the 1868 and 1906 earthquakes, and they did so again after the 1989 Loma Prieta earthquake. And yet, as long as people live and work and commute and visit and sight-see in the SF Bay Area and rely on water, power, telecommunications and other key services that are at risk, work remains to be done. Look out there! Here, we see the area that was hit hardest in 1868 and also in the HayWired Scenario. Many ‘soft story’ apartment buildings, residences and other older mid-rise buildings have not been retrofitted. Our team's report finds many vulnerabilities and evaluates actions that, if taken, would save lives and property, and further avert tremendous economic losses.</a:t>
            </a:r>
          </a:p>
          <a:p>
            <a:r>
              <a:rPr lang="en-US" sz="1200" b="1" kern="1200" dirty="0">
                <a:solidFill>
                  <a:schemeClr val="tx1"/>
                </a:solidFill>
                <a:effectLst/>
                <a:latin typeface="+mn-lt"/>
                <a:ea typeface="+mn-ea"/>
                <a:cs typeface="+mn-cs"/>
              </a:rPr>
              <a:t>[ 5:50 ]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D456F94-ECB9-7B46-AB1E-04001AB6D999}" type="slidenum">
              <a:rPr lang="en-US" smtClean="0"/>
              <a:t>11</a:t>
            </a:fld>
            <a:endParaRPr lang="en-US"/>
          </a:p>
        </p:txBody>
      </p:sp>
    </p:spTree>
    <p:extLst>
      <p:ext uri="{BB962C8B-B14F-4D97-AF65-F5344CB8AC3E}">
        <p14:creationId xmlns:p14="http://schemas.microsoft.com/office/powerpoint/2010/main" val="22858602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B62DA6-0E77-1A41-82A8-6EFF5F741C65}"/>
              </a:ext>
            </a:extLst>
          </p:cNvPr>
          <p:cNvSpPr>
            <a:spLocks noGrp="1"/>
          </p:cNvSpPr>
          <p:nvPr>
            <p:ph sz="quarter" idx="11" hasCustomPrompt="1"/>
          </p:nvPr>
        </p:nvSpPr>
        <p:spPr>
          <a:xfrm>
            <a:off x="723899" y="3245741"/>
            <a:ext cx="10744200" cy="286383"/>
          </a:xfrm>
          <a:prstGeom prst="rect">
            <a:avLst/>
          </a:prstGeom>
        </p:spPr>
        <p:txBody>
          <a:bodyPr/>
          <a:lstStyle>
            <a:lvl1pPr marL="0" indent="0" algn="ctr">
              <a:buNone/>
              <a:defRPr sz="1800">
                <a:latin typeface="Franklin Gothic Medium" panose="020B0603020102020204" pitchFamily="34" charset="0"/>
              </a:defRPr>
            </a:lvl1pPr>
            <a:lvl2pPr marL="457200" indent="0">
              <a:buNone/>
              <a:defRPr sz="1800">
                <a:latin typeface="Franklin Gothic Medium" panose="020B0603020102020204" pitchFamily="34" charset="0"/>
              </a:defRPr>
            </a:lvl2pPr>
            <a:lvl3pPr marL="914400" indent="0">
              <a:buNone/>
              <a:defRPr sz="1800">
                <a:latin typeface="Franklin Gothic Medium" panose="020B0603020102020204" pitchFamily="34" charset="0"/>
              </a:defRPr>
            </a:lvl3pPr>
            <a:lvl4pPr marL="1371600" indent="0">
              <a:buNone/>
              <a:defRPr sz="1800">
                <a:latin typeface="Franklin Gothic Medium" panose="020B0603020102020204" pitchFamily="34" charset="0"/>
              </a:defRPr>
            </a:lvl4pPr>
            <a:lvl5pPr marL="1828800" indent="0">
              <a:buNone/>
              <a:defRPr sz="1800">
                <a:latin typeface="Franklin Gothic Medium" panose="020B0603020102020204" pitchFamily="34" charset="0"/>
              </a:defRPr>
            </a:lvl5pPr>
          </a:lstStyle>
          <a:p>
            <a:pPr lvl="0"/>
            <a:r>
              <a:rPr lang="en-US" dirty="0"/>
              <a:t>Speaker Name</a:t>
            </a:r>
          </a:p>
        </p:txBody>
      </p:sp>
      <p:pic>
        <p:nvPicPr>
          <p:cNvPr id="4" name="Picture 3">
            <a:extLst>
              <a:ext uri="{FF2B5EF4-FFF2-40B4-BE49-F238E27FC236}">
                <a16:creationId xmlns:a16="http://schemas.microsoft.com/office/drawing/2014/main" id="{3AFEFDF8-BE75-2048-A142-416E9F98B8D6}"/>
              </a:ext>
            </a:extLst>
          </p:cNvPr>
          <p:cNvPicPr>
            <a:picLocks noChangeAspect="1"/>
          </p:cNvPicPr>
          <p:nvPr userDrawn="1"/>
        </p:nvPicPr>
        <p:blipFill rotWithShape="1">
          <a:blip r:embed="rId2"/>
          <a:srcRect t="9286" b="43606"/>
          <a:stretch/>
        </p:blipFill>
        <p:spPr>
          <a:xfrm>
            <a:off x="10863616" y="5669280"/>
            <a:ext cx="3027222" cy="1554480"/>
          </a:xfrm>
          <a:prstGeom prst="rect">
            <a:avLst/>
          </a:prstGeom>
        </p:spPr>
      </p:pic>
      <p:sp>
        <p:nvSpPr>
          <p:cNvPr id="11" name="Rectangle 10">
            <a:extLst>
              <a:ext uri="{FF2B5EF4-FFF2-40B4-BE49-F238E27FC236}">
                <a16:creationId xmlns:a16="http://schemas.microsoft.com/office/drawing/2014/main" id="{ACFF0AF6-1CB5-B949-AECE-902325100BA5}"/>
              </a:ext>
            </a:extLst>
          </p:cNvPr>
          <p:cNvSpPr/>
          <p:nvPr userDrawn="1"/>
        </p:nvSpPr>
        <p:spPr>
          <a:xfrm>
            <a:off x="1" y="0"/>
            <a:ext cx="12192000" cy="156754"/>
          </a:xfrm>
          <a:prstGeom prst="rect">
            <a:avLst/>
          </a:prstGeom>
          <a:solidFill>
            <a:srgbClr val="DAE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5ED8988-1565-C948-9C01-8FF4ED6127F4}"/>
              </a:ext>
            </a:extLst>
          </p:cNvPr>
          <p:cNvPicPr>
            <a:picLocks noChangeAspect="1"/>
          </p:cNvPicPr>
          <p:nvPr userDrawn="1"/>
        </p:nvPicPr>
        <p:blipFill>
          <a:blip r:embed="rId3"/>
          <a:stretch>
            <a:fillRect/>
          </a:stretch>
        </p:blipFill>
        <p:spPr>
          <a:xfrm>
            <a:off x="148624" y="5937265"/>
            <a:ext cx="4216400" cy="774700"/>
          </a:xfrm>
          <a:prstGeom prst="rect">
            <a:avLst/>
          </a:prstGeom>
        </p:spPr>
      </p:pic>
      <p:sp>
        <p:nvSpPr>
          <p:cNvPr id="9" name="Title 1">
            <a:extLst>
              <a:ext uri="{FF2B5EF4-FFF2-40B4-BE49-F238E27FC236}">
                <a16:creationId xmlns:a16="http://schemas.microsoft.com/office/drawing/2014/main" id="{740673A7-100F-784B-8DF1-9CCAD907CF26}"/>
              </a:ext>
            </a:extLst>
          </p:cNvPr>
          <p:cNvSpPr>
            <a:spLocks noGrp="1"/>
          </p:cNvSpPr>
          <p:nvPr>
            <p:ph type="title" hasCustomPrompt="1"/>
          </p:nvPr>
        </p:nvSpPr>
        <p:spPr>
          <a:xfrm>
            <a:off x="723900" y="2433336"/>
            <a:ext cx="10744200" cy="634733"/>
          </a:xfrm>
          <a:prstGeom prst="rect">
            <a:avLst/>
          </a:prstGeom>
        </p:spPr>
        <p:txBody>
          <a:bodyPr/>
          <a:lstStyle>
            <a:lvl1pPr algn="ctr">
              <a:defRPr/>
            </a:lvl1pPr>
          </a:lstStyle>
          <a:p>
            <a:r>
              <a:rPr lang="en-US" dirty="0">
                <a:solidFill>
                  <a:srgbClr val="222222"/>
                </a:solidFill>
              </a:rPr>
              <a:t>Presentation Title</a:t>
            </a:r>
          </a:p>
        </p:txBody>
      </p:sp>
    </p:spTree>
    <p:extLst>
      <p:ext uri="{BB962C8B-B14F-4D97-AF65-F5344CB8AC3E}">
        <p14:creationId xmlns:p14="http://schemas.microsoft.com/office/powerpoint/2010/main" val="3537987495"/>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B62DA6-0E77-1A41-82A8-6EFF5F741C65}"/>
              </a:ext>
            </a:extLst>
          </p:cNvPr>
          <p:cNvSpPr>
            <a:spLocks noGrp="1"/>
          </p:cNvSpPr>
          <p:nvPr>
            <p:ph sz="quarter" idx="11" hasCustomPrompt="1"/>
          </p:nvPr>
        </p:nvSpPr>
        <p:spPr>
          <a:xfrm>
            <a:off x="700709" y="1919861"/>
            <a:ext cx="10744200" cy="3394075"/>
          </a:xfrm>
          <a:prstGeom prst="rect">
            <a:avLst/>
          </a:prstGeom>
        </p:spPr>
        <p:txBody>
          <a:bodyPr/>
          <a:lstStyle>
            <a:lvl1pPr marL="0" indent="0">
              <a:buNone/>
              <a:defRPr sz="1800">
                <a:latin typeface="Franklin Gothic Medium" panose="020B0603020102020204" pitchFamily="34" charset="0"/>
              </a:defRPr>
            </a:lvl1pPr>
            <a:lvl2pPr marL="457200" indent="0">
              <a:buNone/>
              <a:defRPr sz="1800">
                <a:latin typeface="Franklin Gothic Medium" panose="020B0603020102020204" pitchFamily="34" charset="0"/>
              </a:defRPr>
            </a:lvl2pPr>
            <a:lvl3pPr marL="914400" indent="0">
              <a:buNone/>
              <a:defRPr sz="1800">
                <a:latin typeface="Franklin Gothic Medium" panose="020B0603020102020204" pitchFamily="34" charset="0"/>
              </a:defRPr>
            </a:lvl3pPr>
            <a:lvl4pPr marL="1371600" indent="0">
              <a:buNone/>
              <a:defRPr sz="1800">
                <a:latin typeface="Franklin Gothic Medium" panose="020B0603020102020204" pitchFamily="34" charset="0"/>
              </a:defRPr>
            </a:lvl4pPr>
            <a:lvl5pPr marL="1828800" indent="0">
              <a:buNone/>
              <a:defRPr sz="1800">
                <a:latin typeface="Franklin Gothic Medium" panose="020B0603020102020204" pitchFamily="34" charset="0"/>
              </a:defRPr>
            </a:lvl5pPr>
          </a:lstStyle>
          <a:p>
            <a:pPr lvl="0"/>
            <a:r>
              <a:rPr lang="en-US" dirty="0"/>
              <a:t>Click to add text</a:t>
            </a:r>
          </a:p>
        </p:txBody>
      </p:sp>
      <p:sp>
        <p:nvSpPr>
          <p:cNvPr id="11" name="Rectangle 10">
            <a:extLst>
              <a:ext uri="{FF2B5EF4-FFF2-40B4-BE49-F238E27FC236}">
                <a16:creationId xmlns:a16="http://schemas.microsoft.com/office/drawing/2014/main" id="{ACFF0AF6-1CB5-B949-AECE-902325100BA5}"/>
              </a:ext>
            </a:extLst>
          </p:cNvPr>
          <p:cNvSpPr/>
          <p:nvPr userDrawn="1"/>
        </p:nvSpPr>
        <p:spPr>
          <a:xfrm>
            <a:off x="0" y="0"/>
            <a:ext cx="12192000" cy="156754"/>
          </a:xfrm>
          <a:prstGeom prst="rect">
            <a:avLst/>
          </a:prstGeom>
          <a:solidFill>
            <a:srgbClr val="DAE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740673A7-100F-784B-8DF1-9CCAD907CF26}"/>
              </a:ext>
            </a:extLst>
          </p:cNvPr>
          <p:cNvSpPr>
            <a:spLocks noGrp="1"/>
          </p:cNvSpPr>
          <p:nvPr>
            <p:ph type="title" hasCustomPrompt="1"/>
          </p:nvPr>
        </p:nvSpPr>
        <p:spPr>
          <a:xfrm>
            <a:off x="700709" y="513059"/>
            <a:ext cx="10955867" cy="634733"/>
          </a:xfrm>
          <a:prstGeom prst="rect">
            <a:avLst/>
          </a:prstGeom>
        </p:spPr>
        <p:txBody>
          <a:bodyPr/>
          <a:lstStyle/>
          <a:p>
            <a:r>
              <a:rPr lang="en-US" dirty="0">
                <a:solidFill>
                  <a:srgbClr val="222222"/>
                </a:solidFill>
              </a:rPr>
              <a:t>Click to add title</a:t>
            </a:r>
          </a:p>
        </p:txBody>
      </p:sp>
    </p:spTree>
    <p:extLst>
      <p:ext uri="{BB962C8B-B14F-4D97-AF65-F5344CB8AC3E}">
        <p14:creationId xmlns:p14="http://schemas.microsoft.com/office/powerpoint/2010/main" val="1357406146"/>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ark Title and Content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B90621E-598B-9D42-8A6A-3F960BDF6DFA}"/>
              </a:ext>
            </a:extLst>
          </p:cNvPr>
          <p:cNvSpPr/>
          <p:nvPr userDrawn="1"/>
        </p:nvSpPr>
        <p:spPr>
          <a:xfrm>
            <a:off x="2" y="0"/>
            <a:ext cx="12191999" cy="6857999"/>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82206A0B-79AE-7144-9021-F26ED97A312F}"/>
              </a:ext>
            </a:extLst>
          </p:cNvPr>
          <p:cNvSpPr/>
          <p:nvPr userDrawn="1"/>
        </p:nvSpPr>
        <p:spPr>
          <a:xfrm>
            <a:off x="-1" y="0"/>
            <a:ext cx="12192001" cy="155448"/>
          </a:xfrm>
          <a:prstGeom prst="rect">
            <a:avLst/>
          </a:prstGeom>
          <a:solidFill>
            <a:srgbClr val="DAE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8">
            <a:extLst>
              <a:ext uri="{FF2B5EF4-FFF2-40B4-BE49-F238E27FC236}">
                <a16:creationId xmlns:a16="http://schemas.microsoft.com/office/drawing/2014/main" id="{3F26349C-CD64-F54B-B656-01C727323D3D}"/>
              </a:ext>
            </a:extLst>
          </p:cNvPr>
          <p:cNvSpPr>
            <a:spLocks noGrp="1"/>
          </p:cNvSpPr>
          <p:nvPr>
            <p:ph type="title" hasCustomPrompt="1"/>
          </p:nvPr>
        </p:nvSpPr>
        <p:spPr>
          <a:xfrm>
            <a:off x="700708" y="508189"/>
            <a:ext cx="10956925" cy="621315"/>
          </a:xfrm>
          <a:prstGeom prst="rect">
            <a:avLst/>
          </a:prstGeom>
        </p:spPr>
        <p:txBody>
          <a:bodyPr/>
          <a:lstStyle>
            <a:lvl1pPr>
              <a:defRPr>
                <a:solidFill>
                  <a:srgbClr val="FFFFFF"/>
                </a:solidFill>
              </a:defRPr>
            </a:lvl1pPr>
          </a:lstStyle>
          <a:p>
            <a:r>
              <a:rPr lang="en-US" dirty="0"/>
              <a:t>Click to add title</a:t>
            </a:r>
          </a:p>
        </p:txBody>
      </p:sp>
      <p:sp>
        <p:nvSpPr>
          <p:cNvPr id="13" name="Content Placeholder 11">
            <a:extLst>
              <a:ext uri="{FF2B5EF4-FFF2-40B4-BE49-F238E27FC236}">
                <a16:creationId xmlns:a16="http://schemas.microsoft.com/office/drawing/2014/main" id="{BDCF4FD5-54B5-F342-B389-2671DCED55DC}"/>
              </a:ext>
            </a:extLst>
          </p:cNvPr>
          <p:cNvSpPr>
            <a:spLocks noGrp="1"/>
          </p:cNvSpPr>
          <p:nvPr>
            <p:ph sz="quarter" idx="11"/>
          </p:nvPr>
        </p:nvSpPr>
        <p:spPr>
          <a:xfrm>
            <a:off x="700088" y="1928813"/>
            <a:ext cx="10744200" cy="3394075"/>
          </a:xfrm>
          <a:prstGeom prst="rect">
            <a:avLst/>
          </a:prstGeom>
        </p:spPr>
        <p:txBody>
          <a:bodyPr/>
          <a:lstStyle>
            <a:lvl1pPr>
              <a:defRPr sz="1800">
                <a:solidFill>
                  <a:schemeClr val="bg1"/>
                </a:solidFill>
                <a:latin typeface="Franklin Gothic Medium" panose="020B0603020102020204" pitchFamily="34" charset="0"/>
              </a:defRPr>
            </a:lvl1pPr>
            <a:lvl2pPr>
              <a:defRPr sz="1800">
                <a:solidFill>
                  <a:schemeClr val="bg1"/>
                </a:solidFill>
                <a:latin typeface="Franklin Gothic Medium" panose="020B0603020102020204" pitchFamily="34" charset="0"/>
              </a:defRPr>
            </a:lvl2pPr>
            <a:lvl3pPr>
              <a:defRPr sz="1800">
                <a:solidFill>
                  <a:schemeClr val="bg1"/>
                </a:solidFill>
                <a:latin typeface="Franklin Gothic Medium" panose="020B0603020102020204" pitchFamily="34" charset="0"/>
              </a:defRPr>
            </a:lvl3pPr>
            <a:lvl4pPr>
              <a:defRPr sz="1800">
                <a:solidFill>
                  <a:schemeClr val="bg1"/>
                </a:solidFill>
                <a:latin typeface="Franklin Gothic Medium" panose="020B0603020102020204" pitchFamily="34" charset="0"/>
              </a:defRPr>
            </a:lvl4pPr>
            <a:lvl5pPr>
              <a:defRPr sz="1800">
                <a:solidFill>
                  <a:schemeClr val="bg1"/>
                </a:solidFill>
                <a:latin typeface="Franklin Gothic Medium" panose="020B06030201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694612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1DF0C14-A4BB-A941-AD21-2710AC2821BF}"/>
              </a:ext>
            </a:extLst>
          </p:cNvPr>
          <p:cNvSpPr/>
          <p:nvPr userDrawn="1"/>
        </p:nvSpPr>
        <p:spPr>
          <a:xfrm>
            <a:off x="0" y="0"/>
            <a:ext cx="12192000" cy="156754"/>
          </a:xfrm>
          <a:prstGeom prst="rect">
            <a:avLst/>
          </a:prstGeom>
          <a:solidFill>
            <a:srgbClr val="DAE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B57B135-63EA-C94C-A9A8-AEAE96EF8F4F}"/>
              </a:ext>
            </a:extLst>
          </p:cNvPr>
          <p:cNvPicPr>
            <a:picLocks noChangeAspect="1"/>
          </p:cNvPicPr>
          <p:nvPr userDrawn="1"/>
        </p:nvPicPr>
        <p:blipFill>
          <a:blip r:embed="rId2"/>
          <a:stretch>
            <a:fillRect/>
          </a:stretch>
        </p:blipFill>
        <p:spPr>
          <a:xfrm>
            <a:off x="307534" y="5961454"/>
            <a:ext cx="3404347" cy="622300"/>
          </a:xfrm>
          <a:prstGeom prst="rect">
            <a:avLst/>
          </a:prstGeom>
        </p:spPr>
      </p:pic>
    </p:spTree>
    <p:extLst>
      <p:ext uri="{BB962C8B-B14F-4D97-AF65-F5344CB8AC3E}">
        <p14:creationId xmlns:p14="http://schemas.microsoft.com/office/powerpoint/2010/main" val="39345281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CFF0AF6-1CB5-B949-AECE-902325100BA5}"/>
              </a:ext>
            </a:extLst>
          </p:cNvPr>
          <p:cNvSpPr/>
          <p:nvPr userDrawn="1"/>
        </p:nvSpPr>
        <p:spPr>
          <a:xfrm>
            <a:off x="-65313" y="0"/>
            <a:ext cx="12322627" cy="156754"/>
          </a:xfrm>
          <a:prstGeom prst="rect">
            <a:avLst/>
          </a:prstGeom>
          <a:solidFill>
            <a:srgbClr val="DAE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5">
            <a:extLst>
              <a:ext uri="{FF2B5EF4-FFF2-40B4-BE49-F238E27FC236}">
                <a16:creationId xmlns:a16="http://schemas.microsoft.com/office/drawing/2014/main" id="{AA493D41-FAC0-BE40-BF10-7BDB8789CF35}"/>
              </a:ext>
            </a:extLst>
          </p:cNvPr>
          <p:cNvSpPr>
            <a:spLocks noGrp="1"/>
          </p:cNvSpPr>
          <p:nvPr>
            <p:ph type="title"/>
          </p:nvPr>
        </p:nvSpPr>
        <p:spPr>
          <a:xfrm>
            <a:off x="1545008" y="477943"/>
            <a:ext cx="10955867" cy="1325563"/>
          </a:xfrm>
          <a:prstGeom prst="rect">
            <a:avLst/>
          </a:prstGeom>
        </p:spPr>
        <p:txBody>
          <a:bodyPr lIns="0" tIns="0" bIns="0"/>
          <a:lstStyle/>
          <a:p>
            <a:r>
              <a:rPr lang="en-US" dirty="0"/>
              <a:t>Click to edit Master title style</a:t>
            </a:r>
          </a:p>
        </p:txBody>
      </p:sp>
      <p:sp>
        <p:nvSpPr>
          <p:cNvPr id="18" name="Content Placeholder 17">
            <a:extLst>
              <a:ext uri="{FF2B5EF4-FFF2-40B4-BE49-F238E27FC236}">
                <a16:creationId xmlns:a16="http://schemas.microsoft.com/office/drawing/2014/main" id="{2188C4C6-BFF5-E149-A858-3F3D0F5EF17F}"/>
              </a:ext>
            </a:extLst>
          </p:cNvPr>
          <p:cNvSpPr>
            <a:spLocks noGrp="1"/>
          </p:cNvSpPr>
          <p:nvPr>
            <p:ph sz="quarter" idx="10"/>
          </p:nvPr>
        </p:nvSpPr>
        <p:spPr>
          <a:xfrm>
            <a:off x="1562100" y="1600200"/>
            <a:ext cx="10744200" cy="3119437"/>
          </a:xfrm>
          <a:prstGeom prst="rect">
            <a:avLst/>
          </a:prstGeom>
        </p:spPr>
        <p:txBody>
          <a:bodyPr lIns="0" tIns="0" rIns="0" bIns="0"/>
          <a:lstStyle>
            <a:lvl1pPr>
              <a:lnSpc>
                <a:spcPts val="2460"/>
              </a:lnSpc>
              <a:spcAft>
                <a:spcPts val="600"/>
              </a:spcAft>
              <a:defRPr/>
            </a:lvl1pPr>
            <a:lvl2pPr>
              <a:lnSpc>
                <a:spcPts val="2460"/>
              </a:lnSpc>
              <a:spcAft>
                <a:spcPts val="600"/>
              </a:spcAft>
              <a:defRPr/>
            </a:lvl2pPr>
            <a:lvl3pPr>
              <a:lnSpc>
                <a:spcPts val="2460"/>
              </a:lnSpc>
              <a:spcAft>
                <a:spcPts val="600"/>
              </a:spcAft>
              <a:defRPr/>
            </a:lvl3pPr>
            <a:lvl4pPr>
              <a:lnSpc>
                <a:spcPts val="2460"/>
              </a:lnSpc>
              <a:spcAft>
                <a:spcPts val="600"/>
              </a:spcAft>
              <a:defRPr/>
            </a:lvl4pPr>
            <a:lvl5pPr>
              <a:lnSpc>
                <a:spcPts val="2460"/>
              </a:lnSpc>
              <a:spcAft>
                <a:spcPts val="600"/>
              </a:spcAf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a:extLst>
              <a:ext uri="{FF2B5EF4-FFF2-40B4-BE49-F238E27FC236}">
                <a16:creationId xmlns:a16="http://schemas.microsoft.com/office/drawing/2014/main" id="{3AFEFDF8-BE75-2048-A142-416E9F98B8D6}"/>
              </a:ext>
            </a:extLst>
          </p:cNvPr>
          <p:cNvPicPr>
            <a:picLocks noChangeAspect="1"/>
          </p:cNvPicPr>
          <p:nvPr userDrawn="1"/>
        </p:nvPicPr>
        <p:blipFill rotWithShape="1">
          <a:blip r:embed="rId2"/>
          <a:srcRect t="9286" b="43606"/>
          <a:stretch/>
        </p:blipFill>
        <p:spPr>
          <a:xfrm>
            <a:off x="10863616" y="5669280"/>
            <a:ext cx="3027222" cy="1554480"/>
          </a:xfrm>
          <a:prstGeom prst="rect">
            <a:avLst/>
          </a:prstGeom>
        </p:spPr>
      </p:pic>
      <p:pic>
        <p:nvPicPr>
          <p:cNvPr id="8" name="Picture 7">
            <a:extLst>
              <a:ext uri="{FF2B5EF4-FFF2-40B4-BE49-F238E27FC236}">
                <a16:creationId xmlns:a16="http://schemas.microsoft.com/office/drawing/2014/main" id="{AFBA446E-DC3E-FE40-A895-B058DF1C23B9}"/>
              </a:ext>
            </a:extLst>
          </p:cNvPr>
          <p:cNvPicPr>
            <a:picLocks noChangeAspect="1"/>
          </p:cNvPicPr>
          <p:nvPr userDrawn="1"/>
        </p:nvPicPr>
        <p:blipFill>
          <a:blip r:embed="rId3"/>
          <a:stretch>
            <a:fillRect/>
          </a:stretch>
        </p:blipFill>
        <p:spPr>
          <a:xfrm>
            <a:off x="148624" y="5937265"/>
            <a:ext cx="4216400" cy="774700"/>
          </a:xfrm>
          <a:prstGeom prst="rect">
            <a:avLst/>
          </a:prstGeom>
        </p:spPr>
      </p:pic>
    </p:spTree>
    <p:extLst>
      <p:ext uri="{BB962C8B-B14F-4D97-AF65-F5344CB8AC3E}">
        <p14:creationId xmlns:p14="http://schemas.microsoft.com/office/powerpoint/2010/main" val="1688699310"/>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7E277A-8071-B243-8AB7-06FDEBB9B7D4}"/>
              </a:ext>
            </a:extLst>
          </p:cNvPr>
          <p:cNvSpPr/>
          <p:nvPr userDrawn="1"/>
        </p:nvSpPr>
        <p:spPr>
          <a:xfrm>
            <a:off x="-32661" y="-1"/>
            <a:ext cx="12257313" cy="6917331"/>
          </a:xfrm>
          <a:prstGeom prst="rect">
            <a:avLst/>
          </a:prstGeom>
          <a:solidFill>
            <a:srgbClr val="22222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ACFF0AF6-1CB5-B949-AECE-902325100BA5}"/>
              </a:ext>
            </a:extLst>
          </p:cNvPr>
          <p:cNvSpPr/>
          <p:nvPr userDrawn="1"/>
        </p:nvSpPr>
        <p:spPr>
          <a:xfrm>
            <a:off x="-65313" y="-6980"/>
            <a:ext cx="12322627" cy="156754"/>
          </a:xfrm>
          <a:prstGeom prst="rect">
            <a:avLst/>
          </a:prstGeom>
          <a:solidFill>
            <a:srgbClr val="DAE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38FEED3D-E151-9E4A-BDC8-A8B2A4BD93F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68312" y="5937265"/>
            <a:ext cx="1049861" cy="832015"/>
          </a:xfrm>
          <a:prstGeom prst="rect">
            <a:avLst/>
          </a:prstGeom>
        </p:spPr>
      </p:pic>
      <p:pic>
        <p:nvPicPr>
          <p:cNvPr id="16" name="Picture 15">
            <a:extLst>
              <a:ext uri="{FF2B5EF4-FFF2-40B4-BE49-F238E27FC236}">
                <a16:creationId xmlns:a16="http://schemas.microsoft.com/office/drawing/2014/main" id="{1F48BD48-BB53-054C-B6BD-AA4E2A5360B7}"/>
              </a:ext>
            </a:extLst>
          </p:cNvPr>
          <p:cNvPicPr>
            <a:picLocks noChangeAspect="1"/>
          </p:cNvPicPr>
          <p:nvPr userDrawn="1"/>
        </p:nvPicPr>
        <p:blipFill>
          <a:blip r:embed="rId3"/>
          <a:stretch>
            <a:fillRect/>
          </a:stretch>
        </p:blipFill>
        <p:spPr>
          <a:xfrm>
            <a:off x="148624" y="5937265"/>
            <a:ext cx="4216400" cy="774700"/>
          </a:xfrm>
          <a:prstGeom prst="rect">
            <a:avLst/>
          </a:prstGeom>
        </p:spPr>
      </p:pic>
    </p:spTree>
    <p:extLst>
      <p:ext uri="{BB962C8B-B14F-4D97-AF65-F5344CB8AC3E}">
        <p14:creationId xmlns:p14="http://schemas.microsoft.com/office/powerpoint/2010/main" val="120246799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2388743"/>
      </p:ext>
    </p:extLst>
  </p:cSld>
  <p:clrMap bg1="lt1" tx1="dk1" bg2="lt2" tx2="dk2" accent1="accent1" accent2="accent2" accent3="accent3" accent4="accent4" accent5="accent5" accent6="accent6" hlink="hlink" folHlink="folHlink"/>
  <p:sldLayoutIdLst>
    <p:sldLayoutId id="2147483662" r:id="rId1"/>
    <p:sldLayoutId id="2147483660" r:id="rId2"/>
    <p:sldLayoutId id="2147483664" r:id="rId3"/>
    <p:sldLayoutId id="2147483649" r:id="rId4"/>
    <p:sldLayoutId id="2147483665" r:id="rId5"/>
    <p:sldLayoutId id="2147483666"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008" userDrawn="1">
          <p15:clr>
            <a:srgbClr val="F26B43"/>
          </p15:clr>
        </p15:guide>
        <p15:guide id="2" pos="3840" userDrawn="1">
          <p15:clr>
            <a:srgbClr val="F26B43"/>
          </p15:clr>
        </p15:guide>
        <p15:guide id="3" pos="984" userDrawn="1">
          <p15:clr>
            <a:srgbClr val="F26B43"/>
          </p15:clr>
        </p15:guide>
        <p15:guide id="4" pos="7224" userDrawn="1">
          <p15:clr>
            <a:srgbClr val="F26B43"/>
          </p15:clr>
        </p15:guide>
        <p15:guide id="5" orient="horz" pos="3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1.jpg"/><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24.jpg"/><Relationship Id="rId4" Type="http://schemas.openxmlformats.org/officeDocument/2006/relationships/image" Target="../media/image23.jp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9.jp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0.jpg"/></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34.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jp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42.jp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45.jpg"/><Relationship Id="rId4" Type="http://schemas.openxmlformats.org/officeDocument/2006/relationships/image" Target="../media/image44.jp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48.jpg"/></Relationships>
</file>

<file path=ppt/slides/_rels/slide25.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50.jpeg"/></Relationships>
</file>

<file path=ppt/slides/_rels/slide26.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image" Target="../media/image51.jpg"/><Relationship Id="rId7" Type="http://schemas.openxmlformats.org/officeDocument/2006/relationships/image" Target="../media/image55.jp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54.jpg"/><Relationship Id="rId5" Type="http://schemas.openxmlformats.org/officeDocument/2006/relationships/image" Target="../media/image53.JPG"/><Relationship Id="rId4" Type="http://schemas.openxmlformats.org/officeDocument/2006/relationships/image" Target="../media/image52.jpg"/></Relationships>
</file>

<file path=ppt/slides/_rels/slide2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59.tiff"/><Relationship Id="rId4" Type="http://schemas.openxmlformats.org/officeDocument/2006/relationships/image" Target="../media/image58.tiff"/></Relationships>
</file>

<file path=ppt/slides/_rels/slide2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3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5.xml"/><Relationship Id="rId5" Type="http://schemas.openxmlformats.org/officeDocument/2006/relationships/image" Target="../media/image71.png"/><Relationship Id="rId4" Type="http://schemas.openxmlformats.org/officeDocument/2006/relationships/image" Target="../media/image70.png"/></Relationships>
</file>

<file path=ppt/slides/_rels/slide3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50E6BC8-4EBC-5045-B0FC-FD89BD00AE76}"/>
              </a:ext>
            </a:extLst>
          </p:cNvPr>
          <p:cNvPicPr>
            <a:picLocks noChangeAspect="1"/>
          </p:cNvPicPr>
          <p:nvPr/>
        </p:nvPicPr>
        <p:blipFill>
          <a:blip r:embed="rId3"/>
          <a:stretch>
            <a:fillRect/>
          </a:stretch>
        </p:blipFill>
        <p:spPr>
          <a:xfrm>
            <a:off x="6043961" y="1498070"/>
            <a:ext cx="5620477" cy="4342675"/>
          </a:xfrm>
          <a:prstGeom prst="rect">
            <a:avLst/>
          </a:prstGeom>
        </p:spPr>
      </p:pic>
      <p:sp>
        <p:nvSpPr>
          <p:cNvPr id="2" name="TextBox 1">
            <a:extLst>
              <a:ext uri="{FF2B5EF4-FFF2-40B4-BE49-F238E27FC236}">
                <a16:creationId xmlns:a16="http://schemas.microsoft.com/office/drawing/2014/main" id="{D8209E40-E52B-8443-9BE3-DFE5E9158650}"/>
              </a:ext>
            </a:extLst>
          </p:cNvPr>
          <p:cNvSpPr txBox="1"/>
          <p:nvPr/>
        </p:nvSpPr>
        <p:spPr>
          <a:xfrm>
            <a:off x="8207559" y="271348"/>
            <a:ext cx="3801938" cy="923330"/>
          </a:xfrm>
          <a:prstGeom prst="rect">
            <a:avLst/>
          </a:prstGeom>
          <a:solidFill>
            <a:schemeClr val="bg1">
              <a:lumMod val="85000"/>
            </a:schemeClr>
          </a:solidFill>
        </p:spPr>
        <p:txBody>
          <a:bodyPr wrap="none" rtlCol="0">
            <a:spAutoFit/>
          </a:bodyPr>
          <a:lstStyle/>
          <a:p>
            <a:pPr algn="r"/>
            <a:r>
              <a:rPr lang="en-US" b="1" dirty="0"/>
              <a:t>Subcommittee on Disaster Reduction</a:t>
            </a:r>
          </a:p>
          <a:p>
            <a:pPr algn="r"/>
            <a:r>
              <a:rPr lang="en-US" b="1" dirty="0"/>
              <a:t>White House Conference Center</a:t>
            </a:r>
          </a:p>
          <a:p>
            <a:pPr algn="r"/>
            <a:r>
              <a:rPr lang="en-US" b="1" dirty="0"/>
              <a:t>3 May 2018</a:t>
            </a:r>
          </a:p>
        </p:txBody>
      </p:sp>
      <p:sp>
        <p:nvSpPr>
          <p:cNvPr id="5" name="Rectangle 43">
            <a:extLst>
              <a:ext uri="{FF2B5EF4-FFF2-40B4-BE49-F238E27FC236}">
                <a16:creationId xmlns:a16="http://schemas.microsoft.com/office/drawing/2014/main" id="{76CA859A-0422-6743-B3E0-F64921D0536C}"/>
              </a:ext>
            </a:extLst>
          </p:cNvPr>
          <p:cNvSpPr>
            <a:spLocks/>
          </p:cNvSpPr>
          <p:nvPr/>
        </p:nvSpPr>
        <p:spPr bwMode="auto">
          <a:xfrm>
            <a:off x="156931" y="1594338"/>
            <a:ext cx="3344540" cy="382212"/>
          </a:xfrm>
          <a:prstGeom prst="rect">
            <a:avLst/>
          </a:prstGeom>
          <a:solidFill>
            <a:schemeClr val="bg1">
              <a:lumMod val="65000"/>
            </a:schemeClr>
          </a:solidFill>
          <a:ln>
            <a:noFill/>
          </a:ln>
          <a:extLs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38100" tIns="38100" rIns="38100" bIns="38100"/>
          <a:lstStyle/>
          <a:p>
            <a:pPr algn="ctr"/>
            <a:r>
              <a:rPr lang="en-US" sz="1600" b="1" dirty="0">
                <a:solidFill>
                  <a:srgbClr val="FF0000"/>
                </a:solidFill>
                <a:latin typeface="Arial Narrow" panose="020B0604020202020204" pitchFamily="34" charset="0"/>
                <a:ea typeface="ＭＳ Ｐゴシック" charset="0"/>
                <a:cs typeface="Arial Narrow" panose="020B0604020202020204" pitchFamily="34" charset="0"/>
                <a:sym typeface="Arial" charset="0"/>
              </a:rPr>
              <a:t>Natural Hazards Mission Area</a:t>
            </a:r>
          </a:p>
        </p:txBody>
      </p:sp>
      <p:pic>
        <p:nvPicPr>
          <p:cNvPr id="6" name="Picture 5">
            <a:extLst>
              <a:ext uri="{FF2B5EF4-FFF2-40B4-BE49-F238E27FC236}">
                <a16:creationId xmlns:a16="http://schemas.microsoft.com/office/drawing/2014/main" id="{81A4877F-F818-974C-B521-44600BCAC403}"/>
              </a:ext>
            </a:extLst>
          </p:cNvPr>
          <p:cNvPicPr>
            <a:picLocks noChangeAspect="1"/>
          </p:cNvPicPr>
          <p:nvPr/>
        </p:nvPicPr>
        <p:blipFill rotWithShape="1">
          <a:blip r:embed="rId4">
            <a:extLst>
              <a:ext uri="{28A0092B-C50C-407E-A947-70E740481C1C}">
                <a14:useLocalDpi xmlns:a14="http://schemas.microsoft.com/office/drawing/2010/main" val="0"/>
              </a:ext>
            </a:extLst>
          </a:blip>
          <a:srcRect r="36250"/>
          <a:stretch/>
        </p:blipFill>
        <p:spPr>
          <a:xfrm>
            <a:off x="156931" y="271348"/>
            <a:ext cx="3344540" cy="1322990"/>
          </a:xfrm>
          <a:prstGeom prst="rect">
            <a:avLst/>
          </a:prstGeom>
        </p:spPr>
      </p:pic>
      <p:sp>
        <p:nvSpPr>
          <p:cNvPr id="8" name="TextBox 7">
            <a:extLst>
              <a:ext uri="{FF2B5EF4-FFF2-40B4-BE49-F238E27FC236}">
                <a16:creationId xmlns:a16="http://schemas.microsoft.com/office/drawing/2014/main" id="{D0A2FFD0-34E9-9A41-8E2F-A86B166BE736}"/>
              </a:ext>
            </a:extLst>
          </p:cNvPr>
          <p:cNvSpPr txBox="1"/>
          <p:nvPr/>
        </p:nvSpPr>
        <p:spPr>
          <a:xfrm>
            <a:off x="6043961" y="5996859"/>
            <a:ext cx="5620477" cy="523220"/>
          </a:xfrm>
          <a:prstGeom prst="rect">
            <a:avLst/>
          </a:prstGeom>
          <a:solidFill>
            <a:schemeClr val="bg1">
              <a:lumMod val="65000"/>
            </a:schemeClr>
          </a:solidFill>
        </p:spPr>
        <p:txBody>
          <a:bodyPr wrap="square" rtlCol="0">
            <a:spAutoFit/>
          </a:bodyPr>
          <a:lstStyle/>
          <a:p>
            <a:pPr algn="ctr"/>
            <a:r>
              <a:rPr lang="en-US" sz="2800" b="1" i="1" dirty="0">
                <a:solidFill>
                  <a:srgbClr val="FF0000"/>
                </a:solidFill>
                <a:latin typeface="Arial Narrow" panose="020B0604020202020204" pitchFamily="34" charset="0"/>
                <a:cs typeface="Arial Narrow" panose="020B0604020202020204" pitchFamily="34" charset="0"/>
              </a:rPr>
              <a:t>Together</a:t>
            </a:r>
            <a:r>
              <a:rPr lang="mr-IN" sz="2800" b="1" i="1" dirty="0">
                <a:solidFill>
                  <a:srgbClr val="FF0000"/>
                </a:solidFill>
                <a:latin typeface="Arial Narrow" panose="020B0604020202020204" pitchFamily="34" charset="0"/>
                <a:cs typeface="Times"/>
              </a:rPr>
              <a:t>…</a:t>
            </a:r>
            <a:r>
              <a:rPr lang="en-US" sz="2800" b="1" i="1" dirty="0">
                <a:solidFill>
                  <a:srgbClr val="FF0000"/>
                </a:solidFill>
                <a:latin typeface="Arial Narrow" panose="020B0604020202020204" pitchFamily="34" charset="0"/>
                <a:cs typeface="Arial Narrow" panose="020B0604020202020204" pitchFamily="34" charset="0"/>
              </a:rPr>
              <a:t> we can Outsmart Disaster</a:t>
            </a:r>
          </a:p>
        </p:txBody>
      </p:sp>
      <p:sp>
        <p:nvSpPr>
          <p:cNvPr id="3" name="Rectangle 2">
            <a:extLst>
              <a:ext uri="{FF2B5EF4-FFF2-40B4-BE49-F238E27FC236}">
                <a16:creationId xmlns:a16="http://schemas.microsoft.com/office/drawing/2014/main" id="{E4FCDA9C-5D66-8A45-B65D-C83276B80868}"/>
              </a:ext>
            </a:extLst>
          </p:cNvPr>
          <p:cNvSpPr/>
          <p:nvPr/>
        </p:nvSpPr>
        <p:spPr>
          <a:xfrm>
            <a:off x="379956" y="2359766"/>
            <a:ext cx="5240258" cy="3028521"/>
          </a:xfrm>
          <a:prstGeom prst="rect">
            <a:avLst/>
          </a:prstGeom>
          <a:solidFill>
            <a:schemeClr val="bg1">
              <a:lumMod val="85000"/>
            </a:schemeClr>
          </a:solidFill>
        </p:spPr>
        <p:txBody>
          <a:bodyPr wrap="square">
            <a:spAutoFit/>
          </a:bodyPr>
          <a:lstStyle/>
          <a:p>
            <a:pPr algn="ctr"/>
            <a:r>
              <a:rPr lang="en-US" b="1" i="1" dirty="0">
                <a:solidFill>
                  <a:srgbClr val="000000"/>
                </a:solidFill>
                <a:latin typeface="Arial Narrow" panose="020B0604020202020204" pitchFamily="34" charset="0"/>
                <a:cs typeface="Arial Narrow" panose="020B0604020202020204" pitchFamily="34" charset="0"/>
                <a:sym typeface="Arial Italic" charset="0"/>
              </a:rPr>
              <a:t>Dave Applegate; Deputy Director (Acting)</a:t>
            </a:r>
          </a:p>
          <a:p>
            <a:pPr algn="ctr"/>
            <a:endParaRPr lang="en-US" b="1" i="1" dirty="0">
              <a:solidFill>
                <a:srgbClr val="000000"/>
              </a:solidFill>
              <a:latin typeface="Arial Narrow" panose="020B0604020202020204" pitchFamily="34" charset="0"/>
              <a:cs typeface="Arial Narrow" panose="020B0604020202020204" pitchFamily="34" charset="0"/>
              <a:sym typeface="Arial Italic" charset="0"/>
            </a:endParaRPr>
          </a:p>
          <a:p>
            <a:pPr algn="ctr"/>
            <a:r>
              <a:rPr lang="en-US" b="1" i="1" dirty="0">
                <a:solidFill>
                  <a:srgbClr val="000000"/>
                </a:solidFill>
                <a:latin typeface="Arial Narrow" panose="020B0604020202020204" pitchFamily="34" charset="0"/>
                <a:cs typeface="Arial Narrow" panose="020B0604020202020204" pitchFamily="34" charset="0"/>
                <a:sym typeface="Arial Italic" charset="0"/>
              </a:rPr>
              <a:t>Ken Hudnut; Science Advisor for Risk Reduction</a:t>
            </a:r>
          </a:p>
          <a:p>
            <a:pPr algn="ctr"/>
            <a:endParaRPr lang="en-US" b="1" i="1" dirty="0">
              <a:solidFill>
                <a:srgbClr val="000000"/>
              </a:solidFill>
              <a:latin typeface="Arial Narrow" panose="020B0604020202020204" pitchFamily="34" charset="0"/>
              <a:cs typeface="Arial Narrow" panose="020B0604020202020204" pitchFamily="34" charset="0"/>
              <a:sym typeface="Arial Italic" charset="0"/>
            </a:endParaRPr>
          </a:p>
          <a:p>
            <a:pPr algn="ctr"/>
            <a:r>
              <a:rPr lang="en-US" b="1" i="1" dirty="0">
                <a:solidFill>
                  <a:srgbClr val="000000"/>
                </a:solidFill>
                <a:latin typeface="Arial Narrow" panose="020B0604020202020204" pitchFamily="34" charset="0"/>
                <a:cs typeface="Arial Narrow" panose="020B0604020202020204" pitchFamily="34" charset="0"/>
                <a:sym typeface="Arial Italic" charset="0"/>
              </a:rPr>
              <a:t>Dale Cox; Project Manager, Science Application</a:t>
            </a:r>
          </a:p>
          <a:p>
            <a:pPr algn="ctr"/>
            <a:r>
              <a:rPr lang="en-US" b="1" i="1" dirty="0">
                <a:solidFill>
                  <a:srgbClr val="000000"/>
                </a:solidFill>
                <a:latin typeface="Arial Narrow" panose="020B0604020202020204" pitchFamily="34" charset="0"/>
                <a:cs typeface="Arial Narrow" panose="020B0604020202020204" pitchFamily="34" charset="0"/>
                <a:sym typeface="Arial Italic" charset="0"/>
              </a:rPr>
              <a:t>	for Risk Reduction (SAFRR)</a:t>
            </a:r>
          </a:p>
          <a:p>
            <a:pPr algn="ctr"/>
            <a:endParaRPr lang="en-US" b="1" i="1" dirty="0">
              <a:solidFill>
                <a:srgbClr val="000000"/>
              </a:solidFill>
              <a:latin typeface="Arial Narrow" panose="020B0604020202020204" pitchFamily="34" charset="0"/>
              <a:cs typeface="Arial Narrow" panose="020B0604020202020204" pitchFamily="34" charset="0"/>
              <a:sym typeface="Arial Italic" charset="0"/>
            </a:endParaRPr>
          </a:p>
          <a:p>
            <a:pPr algn="ctr">
              <a:lnSpc>
                <a:spcPct val="90000"/>
              </a:lnSpc>
            </a:pPr>
            <a:r>
              <a:rPr lang="en-US" b="1" i="1" dirty="0">
                <a:solidFill>
                  <a:srgbClr val="000000"/>
                </a:solidFill>
                <a:latin typeface="Arial Narrow" panose="020B0604020202020204" pitchFamily="34" charset="0"/>
                <a:cs typeface="Arial Narrow" panose="020B0604020202020204" pitchFamily="34" charset="0"/>
                <a:sym typeface="Arial Italic" charset="0"/>
              </a:rPr>
              <a:t>with</a:t>
            </a:r>
            <a:r>
              <a:rPr lang="en-US" b="1" dirty="0">
                <a:solidFill>
                  <a:srgbClr val="000000"/>
                </a:solidFill>
                <a:latin typeface="Arial Narrow" panose="020B0604020202020204" pitchFamily="34" charset="0"/>
                <a:cs typeface="Arial Narrow" panose="020B0604020202020204" pitchFamily="34" charset="0"/>
                <a:sym typeface="Arial Italic" charset="0"/>
              </a:rPr>
              <a:t> Anne Wein, Sue Perry, Drew LaPointe, Keith Porter, Laurie Johnson, Jenn Strauss, Grace Kang, </a:t>
            </a:r>
            <a:r>
              <a:rPr lang="en-US" b="1" dirty="0" err="1">
                <a:solidFill>
                  <a:srgbClr val="000000"/>
                </a:solidFill>
                <a:latin typeface="Arial Narrow" panose="020B0604020202020204" pitchFamily="34" charset="0"/>
                <a:cs typeface="Arial Narrow" panose="020B0604020202020204" pitchFamily="34" charset="0"/>
                <a:sym typeface="Arial Italic" charset="0"/>
              </a:rPr>
              <a:t>Arrietta</a:t>
            </a:r>
            <a:r>
              <a:rPr lang="en-US" b="1" dirty="0">
                <a:solidFill>
                  <a:srgbClr val="000000"/>
                </a:solidFill>
                <a:latin typeface="Arial Narrow" panose="020B0604020202020204" pitchFamily="34" charset="0"/>
                <a:cs typeface="Arial Narrow" panose="020B0604020202020204" pitchFamily="34" charset="0"/>
                <a:sym typeface="Arial Italic" charset="0"/>
              </a:rPr>
              <a:t> </a:t>
            </a:r>
            <a:r>
              <a:rPr lang="en-US" b="1" dirty="0" err="1">
                <a:solidFill>
                  <a:srgbClr val="000000"/>
                </a:solidFill>
                <a:latin typeface="Arial Narrow" panose="020B0604020202020204" pitchFamily="34" charset="0"/>
                <a:cs typeface="Arial Narrow" panose="020B0604020202020204" pitchFamily="34" charset="0"/>
                <a:sym typeface="Arial Italic" charset="0"/>
              </a:rPr>
              <a:t>Chakos</a:t>
            </a:r>
            <a:r>
              <a:rPr lang="en-US" b="1" dirty="0">
                <a:solidFill>
                  <a:srgbClr val="000000"/>
                </a:solidFill>
                <a:latin typeface="Arial Narrow" panose="020B0604020202020204" pitchFamily="34" charset="0"/>
                <a:cs typeface="Arial Narrow" panose="020B0604020202020204" pitchFamily="34" charset="0"/>
                <a:sym typeface="Arial Italic" charset="0"/>
              </a:rPr>
              <a:t>, Kara Gross … and 60+ ‘HayWired Coalition’ collaborating organizations</a:t>
            </a:r>
          </a:p>
        </p:txBody>
      </p:sp>
    </p:spTree>
    <p:extLst>
      <p:ext uri="{BB962C8B-B14F-4D97-AF65-F5344CB8AC3E}">
        <p14:creationId xmlns:p14="http://schemas.microsoft.com/office/powerpoint/2010/main" val="15246137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0B00914-3AE5-0D43-B747-3FC317652F65}"/>
              </a:ext>
            </a:extLst>
          </p:cNvPr>
          <p:cNvPicPr>
            <a:picLocks noGrp="1" noChangeAspect="1"/>
          </p:cNvPicPr>
          <p:nvPr>
            <p:ph sz="quarter" idx="11"/>
          </p:nvPr>
        </p:nvPicPr>
        <p:blipFill>
          <a:blip r:embed="rId3">
            <a:extLst>
              <a:ext uri="{28A0092B-C50C-407E-A947-70E740481C1C}">
                <a14:useLocalDpi xmlns:a14="http://schemas.microsoft.com/office/drawing/2010/main" val="0"/>
              </a:ext>
            </a:extLst>
          </a:blip>
          <a:stretch>
            <a:fillRect/>
          </a:stretch>
        </p:blipFill>
        <p:spPr>
          <a:xfrm>
            <a:off x="1183907" y="380580"/>
            <a:ext cx="9634889" cy="6193858"/>
          </a:xfrm>
          <a:prstGeom prst="rect">
            <a:avLst/>
          </a:prstGeom>
        </p:spPr>
      </p:pic>
      <p:pic>
        <p:nvPicPr>
          <p:cNvPr id="6" name="Picture 5">
            <a:extLst>
              <a:ext uri="{FF2B5EF4-FFF2-40B4-BE49-F238E27FC236}">
                <a16:creationId xmlns:a16="http://schemas.microsoft.com/office/drawing/2014/main" id="{63312BA0-BA17-6F49-A7FC-BD3792E2793D}"/>
              </a:ext>
            </a:extLst>
          </p:cNvPr>
          <p:cNvPicPr>
            <a:picLocks noChangeAspect="1"/>
          </p:cNvPicPr>
          <p:nvPr/>
        </p:nvPicPr>
        <p:blipFill rotWithShape="1">
          <a:blip r:embed="rId4">
            <a:extLst>
              <a:ext uri="{28A0092B-C50C-407E-A947-70E740481C1C}">
                <a14:useLocalDpi xmlns:a14="http://schemas.microsoft.com/office/drawing/2010/main" val="0"/>
              </a:ext>
            </a:extLst>
          </a:blip>
          <a:srcRect r="17720" b="13507"/>
          <a:stretch/>
        </p:blipFill>
        <p:spPr>
          <a:xfrm>
            <a:off x="1008607" y="2176116"/>
            <a:ext cx="1377878" cy="1467742"/>
          </a:xfrm>
          <a:prstGeom prst="rect">
            <a:avLst/>
          </a:prstGeom>
        </p:spPr>
      </p:pic>
      <p:pic>
        <p:nvPicPr>
          <p:cNvPr id="3" name="Picture 2">
            <a:extLst>
              <a:ext uri="{FF2B5EF4-FFF2-40B4-BE49-F238E27FC236}">
                <a16:creationId xmlns:a16="http://schemas.microsoft.com/office/drawing/2014/main" id="{9F20C0D3-049E-2840-B9D7-AD402B3969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671" y="652793"/>
            <a:ext cx="2572671" cy="1705432"/>
          </a:xfrm>
          <a:prstGeom prst="rect">
            <a:avLst/>
          </a:prstGeom>
        </p:spPr>
      </p:pic>
      <p:sp>
        <p:nvSpPr>
          <p:cNvPr id="7" name="TextBox 6">
            <a:extLst>
              <a:ext uri="{FF2B5EF4-FFF2-40B4-BE49-F238E27FC236}">
                <a16:creationId xmlns:a16="http://schemas.microsoft.com/office/drawing/2014/main" id="{0C352155-EC77-DD47-A136-A592378419CE}"/>
              </a:ext>
            </a:extLst>
          </p:cNvPr>
          <p:cNvSpPr txBox="1"/>
          <p:nvPr/>
        </p:nvSpPr>
        <p:spPr>
          <a:xfrm rot="16200000">
            <a:off x="2310039" y="1246938"/>
            <a:ext cx="1420582" cy="276999"/>
          </a:xfrm>
          <a:prstGeom prst="rect">
            <a:avLst/>
          </a:prstGeom>
          <a:noFill/>
        </p:spPr>
        <p:txBody>
          <a:bodyPr wrap="none" rtlCol="0">
            <a:spAutoFit/>
          </a:bodyPr>
          <a:lstStyle/>
          <a:p>
            <a:r>
              <a:rPr lang="en-US" sz="1200" dirty="0">
                <a:solidFill>
                  <a:schemeClr val="bg1"/>
                </a:solidFill>
              </a:rPr>
              <a:t>George </a:t>
            </a:r>
            <a:r>
              <a:rPr lang="en-US" sz="1200" dirty="0" err="1">
                <a:solidFill>
                  <a:schemeClr val="bg1"/>
                </a:solidFill>
              </a:rPr>
              <a:t>Nikitin</a:t>
            </a:r>
            <a:r>
              <a:rPr lang="en-US" sz="1200" dirty="0">
                <a:solidFill>
                  <a:schemeClr val="bg1"/>
                </a:solidFill>
              </a:rPr>
              <a:t> / AP</a:t>
            </a:r>
          </a:p>
        </p:txBody>
      </p:sp>
      <p:sp>
        <p:nvSpPr>
          <p:cNvPr id="8" name="TextBox 7">
            <a:extLst>
              <a:ext uri="{FF2B5EF4-FFF2-40B4-BE49-F238E27FC236}">
                <a16:creationId xmlns:a16="http://schemas.microsoft.com/office/drawing/2014/main" id="{46E4F62A-CED0-6D4E-BAC9-6C28A5E9A4A5}"/>
              </a:ext>
            </a:extLst>
          </p:cNvPr>
          <p:cNvSpPr txBox="1"/>
          <p:nvPr/>
        </p:nvSpPr>
        <p:spPr>
          <a:xfrm>
            <a:off x="175558" y="2544131"/>
            <a:ext cx="754181" cy="923330"/>
          </a:xfrm>
          <a:prstGeom prst="rect">
            <a:avLst/>
          </a:prstGeom>
          <a:noFill/>
        </p:spPr>
        <p:txBody>
          <a:bodyPr wrap="none" rtlCol="0">
            <a:spAutoFit/>
          </a:bodyPr>
          <a:lstStyle/>
          <a:p>
            <a:pPr algn="ctr"/>
            <a:r>
              <a:rPr lang="en-US" dirty="0">
                <a:solidFill>
                  <a:schemeClr val="bg1"/>
                </a:solidFill>
              </a:rPr>
              <a:t>1989</a:t>
            </a:r>
          </a:p>
          <a:p>
            <a:pPr algn="ctr"/>
            <a:r>
              <a:rPr lang="en-US" dirty="0">
                <a:solidFill>
                  <a:schemeClr val="bg1"/>
                </a:solidFill>
              </a:rPr>
              <a:t>Loma</a:t>
            </a:r>
          </a:p>
          <a:p>
            <a:pPr algn="ctr"/>
            <a:r>
              <a:rPr lang="en-US" dirty="0">
                <a:solidFill>
                  <a:schemeClr val="bg1"/>
                </a:solidFill>
              </a:rPr>
              <a:t>Prieta</a:t>
            </a:r>
          </a:p>
        </p:txBody>
      </p:sp>
      <p:sp>
        <p:nvSpPr>
          <p:cNvPr id="9" name="TextBox 8">
            <a:extLst>
              <a:ext uri="{FF2B5EF4-FFF2-40B4-BE49-F238E27FC236}">
                <a16:creationId xmlns:a16="http://schemas.microsoft.com/office/drawing/2014/main" id="{1C915DCB-56AA-D244-A6B5-87F97D322852}"/>
              </a:ext>
            </a:extLst>
          </p:cNvPr>
          <p:cNvSpPr txBox="1"/>
          <p:nvPr/>
        </p:nvSpPr>
        <p:spPr>
          <a:xfrm>
            <a:off x="11053658" y="4156323"/>
            <a:ext cx="896464" cy="923330"/>
          </a:xfrm>
          <a:prstGeom prst="rect">
            <a:avLst/>
          </a:prstGeom>
          <a:noFill/>
        </p:spPr>
        <p:txBody>
          <a:bodyPr wrap="none" rtlCol="0">
            <a:spAutoFit/>
          </a:bodyPr>
          <a:lstStyle/>
          <a:p>
            <a:pPr algn="ctr"/>
            <a:r>
              <a:rPr lang="en-US" dirty="0">
                <a:solidFill>
                  <a:schemeClr val="bg1"/>
                </a:solidFill>
              </a:rPr>
              <a:t>Bay</a:t>
            </a:r>
          </a:p>
          <a:p>
            <a:pPr algn="ctr"/>
            <a:r>
              <a:rPr lang="en-US" dirty="0">
                <a:solidFill>
                  <a:schemeClr val="bg1"/>
                </a:solidFill>
              </a:rPr>
              <a:t>Bridge</a:t>
            </a:r>
          </a:p>
          <a:p>
            <a:pPr algn="ctr"/>
            <a:r>
              <a:rPr lang="en-US" dirty="0">
                <a:solidFill>
                  <a:schemeClr val="bg1"/>
                </a:solidFill>
              </a:rPr>
              <a:t>Retrofit</a:t>
            </a:r>
          </a:p>
        </p:txBody>
      </p:sp>
    </p:spTree>
    <p:extLst>
      <p:ext uri="{BB962C8B-B14F-4D97-AF65-F5344CB8AC3E}">
        <p14:creationId xmlns:p14="http://schemas.microsoft.com/office/powerpoint/2010/main" val="36098343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82AB2B2-AD00-5341-9D63-81B8ECBD63D1}"/>
              </a:ext>
            </a:extLst>
          </p:cNvPr>
          <p:cNvPicPr>
            <a:picLocks noGrp="1" noChangeAspect="1"/>
          </p:cNvPicPr>
          <p:nvPr>
            <p:ph sz="quarter" idx="11"/>
          </p:nvPr>
        </p:nvPicPr>
        <p:blipFill rotWithShape="1">
          <a:blip r:embed="rId3">
            <a:extLst>
              <a:ext uri="{28A0092B-C50C-407E-A947-70E740481C1C}">
                <a14:useLocalDpi xmlns:a14="http://schemas.microsoft.com/office/drawing/2010/main" val="0"/>
              </a:ext>
            </a:extLst>
          </a:blip>
          <a:srcRect l="2854" t="14533" r="3067" b="23449"/>
          <a:stretch/>
        </p:blipFill>
        <p:spPr>
          <a:xfrm>
            <a:off x="134471" y="2218346"/>
            <a:ext cx="9049872" cy="4020942"/>
          </a:xfrm>
        </p:spPr>
      </p:pic>
      <p:sp>
        <p:nvSpPr>
          <p:cNvPr id="6" name="TextBox 5">
            <a:extLst>
              <a:ext uri="{FF2B5EF4-FFF2-40B4-BE49-F238E27FC236}">
                <a16:creationId xmlns:a16="http://schemas.microsoft.com/office/drawing/2014/main" id="{CC457793-ACC7-AB49-B163-F6B075E84A23}"/>
              </a:ext>
            </a:extLst>
          </p:cNvPr>
          <p:cNvSpPr txBox="1"/>
          <p:nvPr/>
        </p:nvSpPr>
        <p:spPr>
          <a:xfrm>
            <a:off x="7564989" y="6239288"/>
            <a:ext cx="1619354" cy="307777"/>
          </a:xfrm>
          <a:prstGeom prst="rect">
            <a:avLst/>
          </a:prstGeom>
          <a:noFill/>
        </p:spPr>
        <p:txBody>
          <a:bodyPr wrap="none" rtlCol="0">
            <a:spAutoFit/>
          </a:bodyPr>
          <a:lstStyle/>
          <a:p>
            <a:r>
              <a:rPr lang="en-US" sz="1400" dirty="0">
                <a:solidFill>
                  <a:schemeClr val="bg1"/>
                </a:solidFill>
              </a:rPr>
              <a:t>J.E. </a:t>
            </a:r>
            <a:r>
              <a:rPr lang="en-US" sz="1400" dirty="0" err="1">
                <a:solidFill>
                  <a:schemeClr val="bg1"/>
                </a:solidFill>
              </a:rPr>
              <a:t>Estrem</a:t>
            </a:r>
            <a:r>
              <a:rPr lang="en-US" sz="1400" dirty="0">
                <a:solidFill>
                  <a:schemeClr val="bg1"/>
                </a:solidFill>
              </a:rPr>
              <a:t> / USGS</a:t>
            </a:r>
          </a:p>
        </p:txBody>
      </p:sp>
      <p:pic>
        <p:nvPicPr>
          <p:cNvPr id="4" name="Picture 3">
            <a:extLst>
              <a:ext uri="{FF2B5EF4-FFF2-40B4-BE49-F238E27FC236}">
                <a16:creationId xmlns:a16="http://schemas.microsoft.com/office/drawing/2014/main" id="{9476ACCC-9AAE-0D41-BAA9-DA7F75E0CBCD}"/>
              </a:ext>
            </a:extLst>
          </p:cNvPr>
          <p:cNvPicPr>
            <a:picLocks noChangeAspect="1"/>
          </p:cNvPicPr>
          <p:nvPr/>
        </p:nvPicPr>
        <p:blipFill rotWithShape="1">
          <a:blip r:embed="rId4">
            <a:extLst>
              <a:ext uri="{28A0092B-C50C-407E-A947-70E740481C1C}">
                <a14:useLocalDpi xmlns:a14="http://schemas.microsoft.com/office/drawing/2010/main" val="0"/>
              </a:ext>
            </a:extLst>
          </a:blip>
          <a:srcRect t="15637" r="29686" b="20141"/>
          <a:stretch/>
        </p:blipFill>
        <p:spPr>
          <a:xfrm>
            <a:off x="7624481" y="236121"/>
            <a:ext cx="4347243" cy="2616142"/>
          </a:xfrm>
          <a:prstGeom prst="rect">
            <a:avLst/>
          </a:prstGeom>
        </p:spPr>
      </p:pic>
      <p:sp>
        <p:nvSpPr>
          <p:cNvPr id="2" name="TextBox 1">
            <a:extLst>
              <a:ext uri="{FF2B5EF4-FFF2-40B4-BE49-F238E27FC236}">
                <a16:creationId xmlns:a16="http://schemas.microsoft.com/office/drawing/2014/main" id="{39246212-187A-BF4D-81ED-E3293647A222}"/>
              </a:ext>
            </a:extLst>
          </p:cNvPr>
          <p:cNvSpPr txBox="1"/>
          <p:nvPr/>
        </p:nvSpPr>
        <p:spPr>
          <a:xfrm>
            <a:off x="6318503" y="247748"/>
            <a:ext cx="1302536" cy="923330"/>
          </a:xfrm>
          <a:prstGeom prst="rect">
            <a:avLst/>
          </a:prstGeom>
          <a:solidFill>
            <a:schemeClr val="bg1">
              <a:lumMod val="75000"/>
            </a:schemeClr>
          </a:solidFill>
        </p:spPr>
        <p:txBody>
          <a:bodyPr wrap="none" rtlCol="0">
            <a:spAutoFit/>
          </a:bodyPr>
          <a:lstStyle/>
          <a:p>
            <a:r>
              <a:rPr lang="en-US" dirty="0"/>
              <a:t>1906</a:t>
            </a:r>
          </a:p>
          <a:p>
            <a:r>
              <a:rPr lang="en-US" dirty="0"/>
              <a:t>Howard &amp;</a:t>
            </a:r>
          </a:p>
          <a:p>
            <a:r>
              <a:rPr lang="en-US" dirty="0"/>
              <a:t>17</a:t>
            </a:r>
            <a:r>
              <a:rPr lang="en-US" baseline="30000" dirty="0"/>
              <a:t>th </a:t>
            </a:r>
            <a:r>
              <a:rPr lang="en-US" dirty="0"/>
              <a:t>Streets</a:t>
            </a:r>
          </a:p>
        </p:txBody>
      </p:sp>
      <p:sp>
        <p:nvSpPr>
          <p:cNvPr id="7" name="TextBox 6">
            <a:extLst>
              <a:ext uri="{FF2B5EF4-FFF2-40B4-BE49-F238E27FC236}">
                <a16:creationId xmlns:a16="http://schemas.microsoft.com/office/drawing/2014/main" id="{3DE35DE8-652D-F74A-BF97-BCE6B494AD50}"/>
              </a:ext>
            </a:extLst>
          </p:cNvPr>
          <p:cNvSpPr txBox="1"/>
          <p:nvPr/>
        </p:nvSpPr>
        <p:spPr>
          <a:xfrm>
            <a:off x="9184343" y="5304100"/>
            <a:ext cx="2751074" cy="923330"/>
          </a:xfrm>
          <a:prstGeom prst="rect">
            <a:avLst/>
          </a:prstGeom>
          <a:solidFill>
            <a:schemeClr val="bg1">
              <a:lumMod val="75000"/>
            </a:schemeClr>
          </a:solidFill>
        </p:spPr>
        <p:txBody>
          <a:bodyPr wrap="none" rtlCol="0">
            <a:spAutoFit/>
          </a:bodyPr>
          <a:lstStyle/>
          <a:p>
            <a:r>
              <a:rPr lang="en-US" dirty="0"/>
              <a:t>1989</a:t>
            </a:r>
          </a:p>
          <a:p>
            <a:r>
              <a:rPr lang="en-US" dirty="0"/>
              <a:t>Marina District; NW corner</a:t>
            </a:r>
          </a:p>
          <a:p>
            <a:r>
              <a:rPr lang="en-US" dirty="0"/>
              <a:t>of Scott &amp; Divisadero</a:t>
            </a:r>
          </a:p>
        </p:txBody>
      </p:sp>
      <p:sp>
        <p:nvSpPr>
          <p:cNvPr id="8" name="TextBox 7">
            <a:extLst>
              <a:ext uri="{FF2B5EF4-FFF2-40B4-BE49-F238E27FC236}">
                <a16:creationId xmlns:a16="http://schemas.microsoft.com/office/drawing/2014/main" id="{55315CD5-95C2-CC48-84EF-2BB55652AC0E}"/>
              </a:ext>
            </a:extLst>
          </p:cNvPr>
          <p:cNvSpPr txBox="1"/>
          <p:nvPr/>
        </p:nvSpPr>
        <p:spPr>
          <a:xfrm>
            <a:off x="10339301" y="2852263"/>
            <a:ext cx="1655774" cy="307777"/>
          </a:xfrm>
          <a:prstGeom prst="rect">
            <a:avLst/>
          </a:prstGeom>
          <a:noFill/>
        </p:spPr>
        <p:txBody>
          <a:bodyPr wrap="none" rtlCol="0">
            <a:spAutoFit/>
          </a:bodyPr>
          <a:lstStyle/>
          <a:p>
            <a:r>
              <a:rPr lang="en-US" sz="1400" dirty="0">
                <a:solidFill>
                  <a:schemeClr val="bg1"/>
                </a:solidFill>
              </a:rPr>
              <a:t>G.K. Gilbert / USGS</a:t>
            </a:r>
          </a:p>
        </p:txBody>
      </p:sp>
      <p:sp>
        <p:nvSpPr>
          <p:cNvPr id="9" name="TextBox 8">
            <a:extLst>
              <a:ext uri="{FF2B5EF4-FFF2-40B4-BE49-F238E27FC236}">
                <a16:creationId xmlns:a16="http://schemas.microsoft.com/office/drawing/2014/main" id="{5235D23D-5126-7B4F-A669-6733F634484F}"/>
              </a:ext>
            </a:extLst>
          </p:cNvPr>
          <p:cNvSpPr txBox="1"/>
          <p:nvPr/>
        </p:nvSpPr>
        <p:spPr>
          <a:xfrm>
            <a:off x="2971800" y="234301"/>
            <a:ext cx="1421223" cy="923330"/>
          </a:xfrm>
          <a:prstGeom prst="rect">
            <a:avLst/>
          </a:prstGeom>
          <a:solidFill>
            <a:schemeClr val="bg1">
              <a:lumMod val="75000"/>
            </a:schemeClr>
          </a:solidFill>
        </p:spPr>
        <p:txBody>
          <a:bodyPr wrap="none" rtlCol="0">
            <a:spAutoFit/>
          </a:bodyPr>
          <a:lstStyle/>
          <a:p>
            <a:r>
              <a:rPr lang="en-US" dirty="0"/>
              <a:t>N. View from</a:t>
            </a:r>
          </a:p>
          <a:p>
            <a:r>
              <a:rPr lang="en-US" dirty="0"/>
              <a:t>Divisadero &amp;</a:t>
            </a:r>
          </a:p>
          <a:p>
            <a:r>
              <a:rPr lang="en-US" dirty="0"/>
              <a:t>North Point</a:t>
            </a:r>
          </a:p>
        </p:txBody>
      </p:sp>
      <p:pic>
        <p:nvPicPr>
          <p:cNvPr id="11" name="Picture 10">
            <a:extLst>
              <a:ext uri="{FF2B5EF4-FFF2-40B4-BE49-F238E27FC236}">
                <a16:creationId xmlns:a16="http://schemas.microsoft.com/office/drawing/2014/main" id="{325BDBC3-7202-994D-A031-5B8557242C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882" y="234301"/>
            <a:ext cx="2795918" cy="4148290"/>
          </a:xfrm>
          <a:prstGeom prst="rect">
            <a:avLst/>
          </a:prstGeom>
        </p:spPr>
      </p:pic>
      <p:sp>
        <p:nvSpPr>
          <p:cNvPr id="12" name="TextBox 11">
            <a:extLst>
              <a:ext uri="{FF2B5EF4-FFF2-40B4-BE49-F238E27FC236}">
                <a16:creationId xmlns:a16="http://schemas.microsoft.com/office/drawing/2014/main" id="{89E7B56B-B688-354D-8370-42320DBAA166}"/>
              </a:ext>
            </a:extLst>
          </p:cNvPr>
          <p:cNvSpPr txBox="1"/>
          <p:nvPr/>
        </p:nvSpPr>
        <p:spPr>
          <a:xfrm>
            <a:off x="2961795" y="1544192"/>
            <a:ext cx="4512902" cy="646331"/>
          </a:xfrm>
          <a:prstGeom prst="rect">
            <a:avLst/>
          </a:prstGeom>
          <a:noFill/>
        </p:spPr>
        <p:txBody>
          <a:bodyPr wrap="none" rtlCol="0">
            <a:spAutoFit/>
          </a:bodyPr>
          <a:lstStyle/>
          <a:p>
            <a:pPr algn="ctr"/>
            <a:r>
              <a:rPr lang="en-US" i="1" dirty="0">
                <a:solidFill>
                  <a:schemeClr val="bg1"/>
                </a:solidFill>
              </a:rPr>
              <a:t>Liquefaction &amp; ground motion amplifications</a:t>
            </a:r>
          </a:p>
          <a:p>
            <a:pPr algn="ctr"/>
            <a:r>
              <a:rPr lang="en-US" i="1" dirty="0">
                <a:solidFill>
                  <a:schemeClr val="bg1"/>
                </a:solidFill>
              </a:rPr>
              <a:t>seen in 1868, 1906 and 1989 &amp; HayWired</a:t>
            </a:r>
          </a:p>
        </p:txBody>
      </p:sp>
    </p:spTree>
    <p:extLst>
      <p:ext uri="{BB962C8B-B14F-4D97-AF65-F5344CB8AC3E}">
        <p14:creationId xmlns:p14="http://schemas.microsoft.com/office/powerpoint/2010/main" val="24675364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D87A95C-8780-C440-B38C-6B27F0266153}"/>
              </a:ext>
            </a:extLst>
          </p:cNvPr>
          <p:cNvPicPr>
            <a:picLocks noChangeAspect="1"/>
          </p:cNvPicPr>
          <p:nvPr/>
        </p:nvPicPr>
        <p:blipFill rotWithShape="1">
          <a:blip r:embed="rId3">
            <a:extLst>
              <a:ext uri="{28A0092B-C50C-407E-A947-70E740481C1C}">
                <a14:useLocalDpi xmlns:a14="http://schemas.microsoft.com/office/drawing/2010/main" val="0"/>
              </a:ext>
            </a:extLst>
          </a:blip>
          <a:srcRect t="21895" r="12761" b="24210"/>
          <a:stretch/>
        </p:blipFill>
        <p:spPr>
          <a:xfrm>
            <a:off x="286248" y="2312674"/>
            <a:ext cx="5960299" cy="2762451"/>
          </a:xfrm>
          <a:prstGeom prst="rect">
            <a:avLst/>
          </a:prstGeom>
        </p:spPr>
      </p:pic>
      <p:sp>
        <p:nvSpPr>
          <p:cNvPr id="2" name="Title 1">
            <a:extLst>
              <a:ext uri="{FF2B5EF4-FFF2-40B4-BE49-F238E27FC236}">
                <a16:creationId xmlns:a16="http://schemas.microsoft.com/office/drawing/2014/main" id="{E93F5788-79C0-C148-A928-672B72C2FCEE}"/>
              </a:ext>
            </a:extLst>
          </p:cNvPr>
          <p:cNvSpPr>
            <a:spLocks noGrp="1"/>
          </p:cNvSpPr>
          <p:nvPr>
            <p:ph type="title"/>
          </p:nvPr>
        </p:nvSpPr>
        <p:spPr>
          <a:xfrm>
            <a:off x="768085" y="575566"/>
            <a:ext cx="10956925" cy="848973"/>
          </a:xfrm>
        </p:spPr>
        <p:txBody>
          <a:bodyPr/>
          <a:lstStyle/>
          <a:p>
            <a:pPr algn="ctr"/>
            <a:r>
              <a:rPr lang="en-US" i="1" dirty="0">
                <a:solidFill>
                  <a:schemeClr val="bg1"/>
                </a:solidFill>
                <a:cs typeface="Arial Narrow" panose="020B0604020202020204" pitchFamily="34" charset="0"/>
              </a:rPr>
              <a:t>Together</a:t>
            </a:r>
            <a:r>
              <a:rPr lang="mr-IN" i="1" dirty="0">
                <a:solidFill>
                  <a:schemeClr val="bg1"/>
                </a:solidFill>
                <a:cs typeface="Times"/>
              </a:rPr>
              <a:t>…</a:t>
            </a:r>
            <a:r>
              <a:rPr lang="en-US" i="1" dirty="0">
                <a:solidFill>
                  <a:schemeClr val="bg1"/>
                </a:solidFill>
                <a:cs typeface="Arial Narrow" panose="020B0604020202020204" pitchFamily="34" charset="0"/>
              </a:rPr>
              <a:t> we can #</a:t>
            </a:r>
            <a:r>
              <a:rPr lang="en-US" i="1" dirty="0" err="1">
                <a:solidFill>
                  <a:schemeClr val="bg1"/>
                </a:solidFill>
                <a:cs typeface="Arial Narrow" panose="020B0604020202020204" pitchFamily="34" charset="0"/>
              </a:rPr>
              <a:t>OutsmartDisaster</a:t>
            </a:r>
            <a:endParaRPr lang="en-US" i="1" dirty="0">
              <a:solidFill>
                <a:schemeClr val="bg1"/>
              </a:solidFill>
            </a:endParaRPr>
          </a:p>
        </p:txBody>
      </p:sp>
      <p:pic>
        <p:nvPicPr>
          <p:cNvPr id="5" name="Picture 4">
            <a:extLst>
              <a:ext uri="{FF2B5EF4-FFF2-40B4-BE49-F238E27FC236}">
                <a16:creationId xmlns:a16="http://schemas.microsoft.com/office/drawing/2014/main" id="{A6E41237-C1EE-D54E-84EF-1F9B0C86E2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6547" y="1765844"/>
            <a:ext cx="5283551" cy="4067866"/>
          </a:xfrm>
          <a:prstGeom prst="rect">
            <a:avLst/>
          </a:prstGeom>
        </p:spPr>
      </p:pic>
      <p:sp>
        <p:nvSpPr>
          <p:cNvPr id="3" name="TextBox 2">
            <a:extLst>
              <a:ext uri="{FF2B5EF4-FFF2-40B4-BE49-F238E27FC236}">
                <a16:creationId xmlns:a16="http://schemas.microsoft.com/office/drawing/2014/main" id="{F547D0AD-160C-C54D-950B-CED3B39E8382}"/>
              </a:ext>
            </a:extLst>
          </p:cNvPr>
          <p:cNvSpPr txBox="1"/>
          <p:nvPr/>
        </p:nvSpPr>
        <p:spPr>
          <a:xfrm>
            <a:off x="7467601" y="5833710"/>
            <a:ext cx="2588144" cy="584775"/>
          </a:xfrm>
          <a:prstGeom prst="rect">
            <a:avLst/>
          </a:prstGeom>
          <a:noFill/>
        </p:spPr>
        <p:txBody>
          <a:bodyPr wrap="none" rtlCol="0">
            <a:spAutoFit/>
          </a:bodyPr>
          <a:lstStyle/>
          <a:p>
            <a:r>
              <a:rPr lang="en-US" sz="3200" dirty="0">
                <a:solidFill>
                  <a:schemeClr val="bg1"/>
                </a:solidFill>
              </a:rPr>
              <a:t>@</a:t>
            </a:r>
            <a:r>
              <a:rPr lang="en-US" sz="3200" dirty="0" err="1">
                <a:solidFill>
                  <a:schemeClr val="bg1"/>
                </a:solidFill>
              </a:rPr>
              <a:t>HayWiredCA</a:t>
            </a:r>
            <a:endParaRPr lang="en-US" sz="3200" dirty="0">
              <a:solidFill>
                <a:schemeClr val="bg1"/>
              </a:solidFill>
            </a:endParaRPr>
          </a:p>
        </p:txBody>
      </p:sp>
    </p:spTree>
    <p:extLst>
      <p:ext uri="{BB962C8B-B14F-4D97-AF65-F5344CB8AC3E}">
        <p14:creationId xmlns:p14="http://schemas.microsoft.com/office/powerpoint/2010/main" val="37585678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ayWired-Cover.jpg">
            <a:extLst>
              <a:ext uri="{FF2B5EF4-FFF2-40B4-BE49-F238E27FC236}">
                <a16:creationId xmlns:a16="http://schemas.microsoft.com/office/drawing/2014/main" id="{D28F708D-E8CF-4348-BA68-501377D90C8C}"/>
              </a:ext>
            </a:extLst>
          </p:cNvPr>
          <p:cNvPicPr>
            <a:picLocks noGrp="1" noChangeAspect="1"/>
          </p:cNvPicPr>
          <p:nvPr>
            <p:ph sz="quarter" idx="11"/>
          </p:nvPr>
        </p:nvPicPr>
        <p:blipFill>
          <a:blip r:embed="rId3">
            <a:extLst>
              <a:ext uri="{28A0092B-C50C-407E-A947-70E740481C1C}">
                <a14:useLocalDpi xmlns:a14="http://schemas.microsoft.com/office/drawing/2010/main" val="0"/>
              </a:ext>
            </a:extLst>
          </a:blip>
          <a:stretch>
            <a:fillRect/>
          </a:stretch>
        </p:blipFill>
        <p:spPr>
          <a:xfrm>
            <a:off x="341948" y="915550"/>
            <a:ext cx="3632069" cy="4119299"/>
          </a:xfrm>
          <a:prstGeom prst="rect">
            <a:avLst/>
          </a:prstGeom>
        </p:spPr>
      </p:pic>
      <p:pic>
        <p:nvPicPr>
          <p:cNvPr id="6" name="Picture 5">
            <a:extLst>
              <a:ext uri="{FF2B5EF4-FFF2-40B4-BE49-F238E27FC236}">
                <a16:creationId xmlns:a16="http://schemas.microsoft.com/office/drawing/2014/main" id="{C8FFFB07-6215-F147-AFCA-E8FB7BCAD1DB}"/>
              </a:ext>
            </a:extLst>
          </p:cNvPr>
          <p:cNvPicPr>
            <a:picLocks noChangeAspect="1"/>
          </p:cNvPicPr>
          <p:nvPr/>
        </p:nvPicPr>
        <p:blipFill rotWithShape="1">
          <a:blip r:embed="rId4">
            <a:extLst>
              <a:ext uri="{28A0092B-C50C-407E-A947-70E740481C1C}">
                <a14:useLocalDpi xmlns:a14="http://schemas.microsoft.com/office/drawing/2010/main" val="0"/>
              </a:ext>
            </a:extLst>
          </a:blip>
          <a:srcRect r="1909" b="13783"/>
          <a:stretch/>
        </p:blipFill>
        <p:spPr>
          <a:xfrm>
            <a:off x="8216364" y="915550"/>
            <a:ext cx="3621447" cy="4119298"/>
          </a:xfrm>
          <a:prstGeom prst="rect">
            <a:avLst/>
          </a:prstGeom>
        </p:spPr>
      </p:pic>
      <p:pic>
        <p:nvPicPr>
          <p:cNvPr id="7" name="Picture 6">
            <a:extLst>
              <a:ext uri="{FF2B5EF4-FFF2-40B4-BE49-F238E27FC236}">
                <a16:creationId xmlns:a16="http://schemas.microsoft.com/office/drawing/2014/main" id="{E1447D16-A0A0-924C-892C-063E482717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29274" y="1851379"/>
            <a:ext cx="4331834" cy="4737099"/>
          </a:xfrm>
          <a:prstGeom prst="rect">
            <a:avLst/>
          </a:prstGeom>
        </p:spPr>
      </p:pic>
    </p:spTree>
    <p:extLst>
      <p:ext uri="{BB962C8B-B14F-4D97-AF65-F5344CB8AC3E}">
        <p14:creationId xmlns:p14="http://schemas.microsoft.com/office/powerpoint/2010/main" val="21388371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ayWired-Cover.jpg">
            <a:extLst>
              <a:ext uri="{FF2B5EF4-FFF2-40B4-BE49-F238E27FC236}">
                <a16:creationId xmlns:a16="http://schemas.microsoft.com/office/drawing/2014/main" id="{D28F708D-E8CF-4348-BA68-501377D90C8C}"/>
              </a:ext>
            </a:extLst>
          </p:cNvPr>
          <p:cNvPicPr>
            <a:picLocks noGrp="1" noChangeAspect="1"/>
          </p:cNvPicPr>
          <p:nvPr>
            <p:ph sz="quarter" idx="11"/>
          </p:nvPr>
        </p:nvPicPr>
        <p:blipFill>
          <a:blip r:embed="rId3">
            <a:extLst>
              <a:ext uri="{28A0092B-C50C-407E-A947-70E740481C1C}">
                <a14:useLocalDpi xmlns:a14="http://schemas.microsoft.com/office/drawing/2010/main" val="0"/>
              </a:ext>
            </a:extLst>
          </a:blip>
          <a:stretch>
            <a:fillRect/>
          </a:stretch>
        </p:blipFill>
        <p:spPr>
          <a:xfrm>
            <a:off x="341948" y="915550"/>
            <a:ext cx="3632069" cy="4119299"/>
          </a:xfrm>
          <a:prstGeom prst="rect">
            <a:avLst/>
          </a:prstGeom>
        </p:spPr>
      </p:pic>
      <p:pic>
        <p:nvPicPr>
          <p:cNvPr id="3" name="Picture 2">
            <a:extLst>
              <a:ext uri="{FF2B5EF4-FFF2-40B4-BE49-F238E27FC236}">
                <a16:creationId xmlns:a16="http://schemas.microsoft.com/office/drawing/2014/main" id="{497E88CD-D090-9846-9B9C-AA10BD687C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5538" y="915550"/>
            <a:ext cx="7867812" cy="5157788"/>
          </a:xfrm>
          <a:prstGeom prst="rect">
            <a:avLst/>
          </a:prstGeom>
        </p:spPr>
      </p:pic>
    </p:spTree>
    <p:extLst>
      <p:ext uri="{BB962C8B-B14F-4D97-AF65-F5344CB8AC3E}">
        <p14:creationId xmlns:p14="http://schemas.microsoft.com/office/powerpoint/2010/main" val="40965340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AFC5E21-6318-554E-9FC6-D61BA9E6C2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636" y="1422245"/>
            <a:ext cx="10224655" cy="3414321"/>
          </a:xfrm>
          <a:prstGeom prst="rect">
            <a:avLst/>
          </a:prstGeom>
        </p:spPr>
      </p:pic>
    </p:spTree>
    <p:extLst>
      <p:ext uri="{BB962C8B-B14F-4D97-AF65-F5344CB8AC3E}">
        <p14:creationId xmlns:p14="http://schemas.microsoft.com/office/powerpoint/2010/main" val="40327641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96268CF-24DF-B54D-B528-81A24265EA71}"/>
              </a:ext>
            </a:extLst>
          </p:cNvPr>
          <p:cNvSpPr>
            <a:spLocks noGrp="1"/>
          </p:cNvSpPr>
          <p:nvPr>
            <p:ph type="title"/>
          </p:nvPr>
        </p:nvSpPr>
        <p:spPr>
          <a:xfrm>
            <a:off x="700708" y="508189"/>
            <a:ext cx="10956925" cy="621315"/>
          </a:xfrm>
        </p:spPr>
        <p:txBody>
          <a:bodyPr/>
          <a:lstStyle/>
          <a:p>
            <a:pPr algn="l"/>
            <a:r>
              <a:rPr lang="en-US" dirty="0"/>
              <a:t>HayWired Scenario - Insights</a:t>
            </a:r>
          </a:p>
        </p:txBody>
      </p:sp>
      <p:sp>
        <p:nvSpPr>
          <p:cNvPr id="5" name="Content Placeholder 2">
            <a:extLst>
              <a:ext uri="{FF2B5EF4-FFF2-40B4-BE49-F238E27FC236}">
                <a16:creationId xmlns:a16="http://schemas.microsoft.com/office/drawing/2014/main" id="{A863E196-57B2-A248-911A-221F3BC6886C}"/>
              </a:ext>
            </a:extLst>
          </p:cNvPr>
          <p:cNvSpPr>
            <a:spLocks noGrp="1"/>
          </p:cNvSpPr>
          <p:nvPr>
            <p:ph sz="quarter" idx="11"/>
          </p:nvPr>
        </p:nvSpPr>
        <p:spPr>
          <a:xfrm>
            <a:off x="700088" y="1928813"/>
            <a:ext cx="10744200" cy="3394075"/>
          </a:xfrm>
        </p:spPr>
        <p:txBody>
          <a:bodyPr/>
          <a:lstStyle/>
          <a:p>
            <a:pPr marL="0" indent="0" algn="l">
              <a:buNone/>
            </a:pPr>
            <a:r>
              <a:rPr lang="en-US" b="1" dirty="0"/>
              <a:t>Dr. Brad </a:t>
            </a:r>
            <a:r>
              <a:rPr lang="en-US" b="1" dirty="0" err="1"/>
              <a:t>Aagaard</a:t>
            </a:r>
            <a:endParaRPr lang="en-US" dirty="0"/>
          </a:p>
          <a:p>
            <a:pPr algn="l"/>
            <a:r>
              <a:rPr lang="en-US" i="1" dirty="0"/>
              <a:t>The Earthquake</a:t>
            </a:r>
            <a:r>
              <a:rPr lang="en-US" dirty="0"/>
              <a:t> - The HayWired mainshock is a magnitude 7.0 earthquake that occurs on the Hayward Fault along the base of the East Bay hills; this earthquake would cause strong shaking over the entire San Francisco Bay Area with severe impacts along the fault.</a:t>
            </a:r>
          </a:p>
          <a:p>
            <a:pPr algn="l"/>
            <a:r>
              <a:rPr lang="en-US" i="1" dirty="0"/>
              <a:t>Shaking Pattern</a:t>
            </a:r>
            <a:r>
              <a:rPr lang="en-US" dirty="0"/>
              <a:t> - The shaking will be strongest along the fault and it will generally diminish with distance, but there will be locally intense shaking in some areas due to soft soils.</a:t>
            </a:r>
          </a:p>
          <a:p>
            <a:pPr algn="l"/>
            <a:r>
              <a:rPr lang="en-US" i="1" dirty="0"/>
              <a:t>Ground Failure</a:t>
            </a:r>
            <a:r>
              <a:rPr lang="en-US" dirty="0"/>
              <a:t> - The Hayward Fault will slip and then continue to move for months after the mainshock with the potential for recurring disruption of infrastructure. Widespread ground failure will also occur along the shores of San Francisco Bay in the form of liquefaction and in the East Bay hills as landslides.</a:t>
            </a:r>
          </a:p>
          <a:p>
            <a:pPr algn="l"/>
            <a:endParaRPr lang="en-US" dirty="0"/>
          </a:p>
        </p:txBody>
      </p:sp>
      <p:pic>
        <p:nvPicPr>
          <p:cNvPr id="6" name="Picture 5">
            <a:extLst>
              <a:ext uri="{FF2B5EF4-FFF2-40B4-BE49-F238E27FC236}">
                <a16:creationId xmlns:a16="http://schemas.microsoft.com/office/drawing/2014/main" id="{E7344838-886E-EF4D-BEEC-00A4425C0756}"/>
              </a:ext>
            </a:extLst>
          </p:cNvPr>
          <p:cNvPicPr>
            <a:picLocks noChangeAspect="1"/>
          </p:cNvPicPr>
          <p:nvPr/>
        </p:nvPicPr>
        <p:blipFill rotWithShape="1">
          <a:blip r:embed="rId3">
            <a:extLst>
              <a:ext uri="{28A0092B-C50C-407E-A947-70E740481C1C}">
                <a14:useLocalDpi xmlns:a14="http://schemas.microsoft.com/office/drawing/2010/main" val="0"/>
              </a:ext>
            </a:extLst>
          </a:blip>
          <a:srcRect l="5601" r="10243"/>
          <a:stretch/>
        </p:blipFill>
        <p:spPr>
          <a:xfrm>
            <a:off x="10346723" y="486949"/>
            <a:ext cx="1097565" cy="1042210"/>
          </a:xfrm>
          <a:prstGeom prst="rect">
            <a:avLst/>
          </a:prstGeom>
        </p:spPr>
      </p:pic>
    </p:spTree>
    <p:extLst>
      <p:ext uri="{BB962C8B-B14F-4D97-AF65-F5344CB8AC3E}">
        <p14:creationId xmlns:p14="http://schemas.microsoft.com/office/powerpoint/2010/main" val="39995466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7E2D5F-CD63-D34E-9188-B2E4750C4F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9963" y="382072"/>
            <a:ext cx="5029534" cy="6172200"/>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31BB43E4-F6F6-E440-B55A-F2C19BABF2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9964" y="382072"/>
            <a:ext cx="5029533" cy="6172200"/>
          </a:xfrm>
          <a:prstGeom prst="rect">
            <a:avLst/>
          </a:prstGeom>
          <a:effectLst>
            <a:outerShdw blurRad="50800" dist="38100" dir="2700000" algn="tl" rotWithShape="0">
              <a:prstClr val="black">
                <a:alpha val="40000"/>
              </a:prstClr>
            </a:outerShdw>
          </a:effectLst>
        </p:spPr>
      </p:pic>
      <p:sp>
        <p:nvSpPr>
          <p:cNvPr id="6" name="Title 1">
            <a:extLst>
              <a:ext uri="{FF2B5EF4-FFF2-40B4-BE49-F238E27FC236}">
                <a16:creationId xmlns:a16="http://schemas.microsoft.com/office/drawing/2014/main" id="{82CB7874-5C24-DC49-9D97-E4D334174B6E}"/>
              </a:ext>
            </a:extLst>
          </p:cNvPr>
          <p:cNvSpPr>
            <a:spLocks noGrp="1"/>
          </p:cNvSpPr>
          <p:nvPr>
            <p:ph type="title"/>
          </p:nvPr>
        </p:nvSpPr>
        <p:spPr/>
        <p:txBody>
          <a:bodyPr/>
          <a:lstStyle/>
          <a:p>
            <a:r>
              <a:rPr lang="en-US" dirty="0"/>
              <a:t>Earthquake Hazards</a:t>
            </a:r>
          </a:p>
        </p:txBody>
      </p:sp>
      <p:sp>
        <p:nvSpPr>
          <p:cNvPr id="7" name="TextBox 6">
            <a:extLst>
              <a:ext uri="{FF2B5EF4-FFF2-40B4-BE49-F238E27FC236}">
                <a16:creationId xmlns:a16="http://schemas.microsoft.com/office/drawing/2014/main" id="{AE9764C3-28A6-1E40-8F62-DD511562ED97}"/>
              </a:ext>
            </a:extLst>
          </p:cNvPr>
          <p:cNvSpPr txBox="1"/>
          <p:nvPr/>
        </p:nvSpPr>
        <p:spPr>
          <a:xfrm>
            <a:off x="865413" y="2150951"/>
            <a:ext cx="3111501" cy="706475"/>
          </a:xfrm>
          <a:prstGeom prst="rect">
            <a:avLst/>
          </a:prstGeom>
          <a:noFill/>
        </p:spPr>
        <p:txBody>
          <a:bodyPr wrap="square" lIns="0" tIns="0" rIns="0" bIns="91440" rtlCol="0">
            <a:spAutoFit/>
          </a:bodyPr>
          <a:lstStyle/>
          <a:p>
            <a:pPr fontAlgn="base">
              <a:lnSpc>
                <a:spcPts val="2460"/>
              </a:lnSpc>
              <a:spcAft>
                <a:spcPts val="600"/>
              </a:spcAft>
            </a:pPr>
            <a:r>
              <a:rPr lang="en-US" dirty="0">
                <a:solidFill>
                  <a:schemeClr val="bg1"/>
                </a:solidFill>
              </a:rPr>
              <a:t>The San Francisco Bay region contains six major active faults.</a:t>
            </a:r>
          </a:p>
        </p:txBody>
      </p:sp>
      <p:sp>
        <p:nvSpPr>
          <p:cNvPr id="8" name="TextBox 7">
            <a:extLst>
              <a:ext uri="{FF2B5EF4-FFF2-40B4-BE49-F238E27FC236}">
                <a16:creationId xmlns:a16="http://schemas.microsoft.com/office/drawing/2014/main" id="{947FB259-5C60-4949-807D-46E1D4800D95}"/>
              </a:ext>
            </a:extLst>
          </p:cNvPr>
          <p:cNvSpPr txBox="1"/>
          <p:nvPr/>
        </p:nvSpPr>
        <p:spPr>
          <a:xfrm>
            <a:off x="865412" y="3291512"/>
            <a:ext cx="3111501" cy="1668277"/>
          </a:xfrm>
          <a:prstGeom prst="rect">
            <a:avLst/>
          </a:prstGeom>
          <a:noFill/>
        </p:spPr>
        <p:txBody>
          <a:bodyPr wrap="square" lIns="0" tIns="0" rIns="0" bIns="91440" rtlCol="0">
            <a:spAutoFit/>
          </a:bodyPr>
          <a:lstStyle/>
          <a:p>
            <a:pPr fontAlgn="base">
              <a:lnSpc>
                <a:spcPts val="2460"/>
              </a:lnSpc>
              <a:spcAft>
                <a:spcPts val="600"/>
              </a:spcAft>
            </a:pPr>
            <a:r>
              <a:rPr lang="en-US" dirty="0">
                <a:solidFill>
                  <a:schemeClr val="bg1"/>
                </a:solidFill>
              </a:rPr>
              <a:t>There is a 1 in 3 chance of a M6.7 or larger earthquake on the Hayward Fault or Rodgers Creek Fault in the next 30 years.</a:t>
            </a:r>
          </a:p>
        </p:txBody>
      </p:sp>
    </p:spTree>
    <p:extLst>
      <p:ext uri="{BB962C8B-B14F-4D97-AF65-F5344CB8AC3E}">
        <p14:creationId xmlns:p14="http://schemas.microsoft.com/office/powerpoint/2010/main" val="1489276896"/>
      </p:ext>
    </p:extLst>
  </p:cSld>
  <p:clrMapOvr>
    <a:masterClrMapping/>
  </p:clrMapOvr>
  <mc:AlternateContent xmlns:mc="http://schemas.openxmlformats.org/markup-compatibility/2006" xmlns:p14="http://schemas.microsoft.com/office/powerpoint/2010/main">
    <mc:Choice Requires="p14">
      <p:transition spd="slow" p14:dur="2000" advClick="0" advTm="46000"/>
    </mc:Choice>
    <mc:Fallback xmlns="">
      <p:transition spd="slow" advClick="0" advTm="4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1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115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4262A3A-E52C-D246-A603-FB79C9C706A5}"/>
              </a:ext>
            </a:extLst>
          </p:cNvPr>
          <p:cNvSpPr>
            <a:spLocks noGrp="1"/>
          </p:cNvSpPr>
          <p:nvPr>
            <p:ph type="title"/>
          </p:nvPr>
        </p:nvSpPr>
        <p:spPr/>
        <p:txBody>
          <a:bodyPr/>
          <a:lstStyle/>
          <a:p>
            <a:r>
              <a:rPr lang="en-US" dirty="0"/>
              <a:t>Ground Shaking</a:t>
            </a:r>
          </a:p>
        </p:txBody>
      </p:sp>
      <p:pic>
        <p:nvPicPr>
          <p:cNvPr id="2" name="HayWired_mapview_60s.mov">
            <a:hlinkClick r:id="" action="ppaction://media"/>
            <a:extLst>
              <a:ext uri="{FF2B5EF4-FFF2-40B4-BE49-F238E27FC236}">
                <a16:creationId xmlns:a16="http://schemas.microsoft.com/office/drawing/2014/main" id="{68878067-5F0E-9E4C-BC8C-5FE504E3C43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04987" y="1225549"/>
            <a:ext cx="8534402" cy="4800601"/>
          </a:xfrm>
          <a:prstGeom prst="rect">
            <a:avLst/>
          </a:prstGeom>
        </p:spPr>
      </p:pic>
    </p:spTree>
    <p:extLst>
      <p:ext uri="{BB962C8B-B14F-4D97-AF65-F5344CB8AC3E}">
        <p14:creationId xmlns:p14="http://schemas.microsoft.com/office/powerpoint/2010/main" val="784091900"/>
      </p:ext>
    </p:extLst>
  </p:cSld>
  <p:clrMapOvr>
    <a:masterClrMapping/>
  </p:clrMapOvr>
  <mc:AlternateContent xmlns:mc="http://schemas.openxmlformats.org/markup-compatibility/2006" xmlns:p14="http://schemas.microsoft.com/office/powerpoint/2010/main">
    <mc:Choice Requires="p14">
      <p:transition spd="slow" p14:dur="2000" advClick="0" advTm="78000"/>
    </mc:Choice>
    <mc:Fallback xmlns="">
      <p:transition spd="slow" advClick="0" advTm="7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22000"/>
                                  </p:stCondLst>
                                  <p:childTnLst>
                                    <p:cmd type="call" cmd="playFrom(0.0)">
                                      <p:cBhvr>
                                        <p:cTn id="6" dur="600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repeatCount="0"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29899F7-C049-A84C-85E5-4B1BAF0684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631" y="1269640"/>
            <a:ext cx="5346700" cy="4800600"/>
          </a:xfrm>
          <a:prstGeom prst="rect">
            <a:avLst/>
          </a:prstGeom>
        </p:spPr>
      </p:pic>
      <p:pic>
        <p:nvPicPr>
          <p:cNvPr id="17" name="Picture 16">
            <a:extLst>
              <a:ext uri="{FF2B5EF4-FFF2-40B4-BE49-F238E27FC236}">
                <a16:creationId xmlns:a16="http://schemas.microsoft.com/office/drawing/2014/main" id="{A423BD39-E921-B04A-A20F-30ECE4B96D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631" y="1269640"/>
            <a:ext cx="5346700" cy="4800600"/>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E581EABA-7738-4C43-8DD9-7C19750907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70517" y="753772"/>
            <a:ext cx="3970422" cy="2514600"/>
          </a:xfrm>
          <a:prstGeom prst="rect">
            <a:avLst/>
          </a:prstGeom>
          <a:effectLst>
            <a:softEdge rad="50800"/>
          </a:effectLst>
        </p:spPr>
      </p:pic>
      <p:pic>
        <p:nvPicPr>
          <p:cNvPr id="19" name="Picture 18">
            <a:extLst>
              <a:ext uri="{FF2B5EF4-FFF2-40B4-BE49-F238E27FC236}">
                <a16:creationId xmlns:a16="http://schemas.microsoft.com/office/drawing/2014/main" id="{AD5C701B-07A8-F044-9351-2C8D44CF65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55728" y="3555640"/>
            <a:ext cx="2911643" cy="2514600"/>
          </a:xfrm>
          <a:prstGeom prst="rect">
            <a:avLst/>
          </a:prstGeom>
          <a:effectLst>
            <a:softEdge rad="50800"/>
          </a:effectLst>
        </p:spPr>
      </p:pic>
      <p:pic>
        <p:nvPicPr>
          <p:cNvPr id="13" name="Picture 12">
            <a:extLst>
              <a:ext uri="{FF2B5EF4-FFF2-40B4-BE49-F238E27FC236}">
                <a16:creationId xmlns:a16="http://schemas.microsoft.com/office/drawing/2014/main" id="{97371750-06BB-BD4B-A00C-DB0DF428C5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15290" y="3555640"/>
            <a:ext cx="2620479" cy="2514600"/>
          </a:xfrm>
          <a:prstGeom prst="rect">
            <a:avLst/>
          </a:prstGeom>
          <a:effectLst>
            <a:softEdge rad="50800"/>
          </a:effectLst>
        </p:spPr>
      </p:pic>
      <p:sp>
        <p:nvSpPr>
          <p:cNvPr id="2" name="Title 1">
            <a:extLst>
              <a:ext uri="{FF2B5EF4-FFF2-40B4-BE49-F238E27FC236}">
                <a16:creationId xmlns:a16="http://schemas.microsoft.com/office/drawing/2014/main" id="{C63A0768-B78D-864A-8724-7EF3B6BE4230}"/>
              </a:ext>
            </a:extLst>
          </p:cNvPr>
          <p:cNvSpPr>
            <a:spLocks noGrp="1"/>
          </p:cNvSpPr>
          <p:nvPr>
            <p:ph type="title"/>
          </p:nvPr>
        </p:nvSpPr>
        <p:spPr/>
        <p:txBody>
          <a:bodyPr/>
          <a:lstStyle/>
          <a:p>
            <a:r>
              <a:rPr lang="en-US" dirty="0"/>
              <a:t>Liquefaction</a:t>
            </a:r>
          </a:p>
        </p:txBody>
      </p:sp>
    </p:spTree>
    <p:extLst>
      <p:ext uri="{BB962C8B-B14F-4D97-AF65-F5344CB8AC3E}">
        <p14:creationId xmlns:p14="http://schemas.microsoft.com/office/powerpoint/2010/main" val="3999808342"/>
      </p:ext>
    </p:extLst>
  </p:cSld>
  <p:clrMapOvr>
    <a:masterClrMapping/>
  </p:clrMapOvr>
  <mc:AlternateContent xmlns:mc="http://schemas.openxmlformats.org/markup-compatibility/2006" xmlns:p14="http://schemas.microsoft.com/office/powerpoint/2010/main">
    <mc:Choice Requires="p14">
      <p:transition spd="slow" p14:dur="2000" advClick="0" advTm="37000"/>
    </mc:Choice>
    <mc:Fallback xmlns="">
      <p:transition spd="slow" advClick="0" advTm="3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0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7E7B14D-8065-9E4F-9D54-7FCAAB53A998}"/>
              </a:ext>
            </a:extLst>
          </p:cNvPr>
          <p:cNvSpPr>
            <a:spLocks noGrp="1"/>
          </p:cNvSpPr>
          <p:nvPr>
            <p:ph sz="quarter" idx="11"/>
          </p:nvPr>
        </p:nvSpPr>
        <p:spPr>
          <a:xfrm>
            <a:off x="759395" y="1961227"/>
            <a:ext cx="10744200" cy="286383"/>
          </a:xfrm>
        </p:spPr>
        <p:txBody>
          <a:bodyPr/>
          <a:lstStyle/>
          <a:p>
            <a:r>
              <a:rPr lang="en-US" dirty="0"/>
              <a:t>Dale Cox</a:t>
            </a:r>
          </a:p>
          <a:p>
            <a:r>
              <a:rPr lang="en-US" dirty="0"/>
              <a:t>Project Manager</a:t>
            </a:r>
          </a:p>
          <a:p>
            <a:r>
              <a:rPr lang="en-US" dirty="0"/>
              <a:t>U.S. Geological Survey</a:t>
            </a:r>
          </a:p>
          <a:p>
            <a:r>
              <a:rPr lang="en-US" dirty="0"/>
              <a:t>Science Application for Risk Reduction</a:t>
            </a:r>
          </a:p>
        </p:txBody>
      </p:sp>
      <p:pic>
        <p:nvPicPr>
          <p:cNvPr id="5" name="Picture 4">
            <a:extLst>
              <a:ext uri="{FF2B5EF4-FFF2-40B4-BE49-F238E27FC236}">
                <a16:creationId xmlns:a16="http://schemas.microsoft.com/office/drawing/2014/main" id="{2E8C6F45-597E-F243-8D95-429E6DC2EE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9411" y="3709796"/>
            <a:ext cx="1084169" cy="1092200"/>
          </a:xfrm>
          <a:prstGeom prst="rect">
            <a:avLst/>
          </a:prstGeom>
        </p:spPr>
      </p:pic>
    </p:spTree>
    <p:extLst>
      <p:ext uri="{BB962C8B-B14F-4D97-AF65-F5344CB8AC3E}">
        <p14:creationId xmlns:p14="http://schemas.microsoft.com/office/powerpoint/2010/main" val="22765366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C18A19-2BA3-AC4A-B744-6594864F4B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472" y="1210976"/>
            <a:ext cx="4323192" cy="4800600"/>
          </a:xfrm>
          <a:prstGeom prst="rect">
            <a:avLst/>
          </a:prstGeom>
        </p:spPr>
      </p:pic>
      <p:pic>
        <p:nvPicPr>
          <p:cNvPr id="8" name="Picture 7">
            <a:extLst>
              <a:ext uri="{FF2B5EF4-FFF2-40B4-BE49-F238E27FC236}">
                <a16:creationId xmlns:a16="http://schemas.microsoft.com/office/drawing/2014/main" id="{AF565C78-0062-5C49-995F-EC459ECFDC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472" y="1210972"/>
            <a:ext cx="4323192" cy="4800600"/>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42A25CEA-3EF7-2C4C-952C-8C8F62833C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54804" y="818846"/>
            <a:ext cx="5682673" cy="5257800"/>
          </a:xfrm>
          <a:prstGeom prst="rect">
            <a:avLst/>
          </a:prstGeom>
          <a:effectLst>
            <a:outerShdw blurRad="50800" dist="38100" dir="2700000" algn="tl" rotWithShape="0">
              <a:prstClr val="black">
                <a:alpha val="40000"/>
              </a:prstClr>
            </a:outerShdw>
            <a:softEdge rad="50800"/>
          </a:effectLst>
        </p:spPr>
      </p:pic>
      <p:sp>
        <p:nvSpPr>
          <p:cNvPr id="9" name="Title 8">
            <a:extLst>
              <a:ext uri="{FF2B5EF4-FFF2-40B4-BE49-F238E27FC236}">
                <a16:creationId xmlns:a16="http://schemas.microsoft.com/office/drawing/2014/main" id="{8432126D-BF16-BC45-8E98-BF117B43C112}"/>
              </a:ext>
            </a:extLst>
          </p:cNvPr>
          <p:cNvSpPr>
            <a:spLocks noGrp="1"/>
          </p:cNvSpPr>
          <p:nvPr>
            <p:ph type="title"/>
          </p:nvPr>
        </p:nvSpPr>
        <p:spPr/>
        <p:txBody>
          <a:bodyPr/>
          <a:lstStyle/>
          <a:p>
            <a:r>
              <a:rPr lang="en-US" dirty="0"/>
              <a:t>Landslides</a:t>
            </a:r>
          </a:p>
        </p:txBody>
      </p:sp>
    </p:spTree>
    <p:extLst>
      <p:ext uri="{BB962C8B-B14F-4D97-AF65-F5344CB8AC3E}">
        <p14:creationId xmlns:p14="http://schemas.microsoft.com/office/powerpoint/2010/main" val="1051247357"/>
      </p:ext>
    </p:extLst>
  </p:cSld>
  <p:clrMapOvr>
    <a:masterClrMapping/>
  </p:clrMapOvr>
  <mc:AlternateContent xmlns:mc="http://schemas.openxmlformats.org/markup-compatibility/2006" xmlns:p14="http://schemas.microsoft.com/office/powerpoint/2010/main">
    <mc:Choice Requires="p14">
      <p:transition spd="slow" p14:dur="2000" advClick="0" advTm="25000"/>
    </mc:Choice>
    <mc:Fallback xmlns="">
      <p:transition spd="slow" advClick="0"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9A5A49-5D27-824F-A3F2-D080D8928B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6096" y="3807771"/>
            <a:ext cx="5029200" cy="2514600"/>
          </a:xfrm>
          <a:prstGeom prst="rect">
            <a:avLst/>
          </a:prstGeom>
          <a:effectLst>
            <a:softEdge rad="50800"/>
          </a:effectLst>
        </p:spPr>
      </p:pic>
      <p:pic>
        <p:nvPicPr>
          <p:cNvPr id="8" name="Picture 7">
            <a:extLst>
              <a:ext uri="{FF2B5EF4-FFF2-40B4-BE49-F238E27FC236}">
                <a16:creationId xmlns:a16="http://schemas.microsoft.com/office/drawing/2014/main" id="{2B247246-4C5D-9F45-B43B-99CF69705D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6096" y="1016697"/>
            <a:ext cx="5029200" cy="2514600"/>
          </a:xfrm>
          <a:prstGeom prst="rect">
            <a:avLst/>
          </a:prstGeom>
          <a:effectLst>
            <a:softEdge rad="50800"/>
          </a:effectLst>
        </p:spPr>
      </p:pic>
      <p:pic>
        <p:nvPicPr>
          <p:cNvPr id="11" name="Picture 10">
            <a:extLst>
              <a:ext uri="{FF2B5EF4-FFF2-40B4-BE49-F238E27FC236}">
                <a16:creationId xmlns:a16="http://schemas.microsoft.com/office/drawing/2014/main" id="{6C568405-1BA7-1040-9A2F-51B50A8685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06355" y="1887099"/>
            <a:ext cx="4928680" cy="3656763"/>
          </a:xfrm>
          <a:prstGeom prst="rect">
            <a:avLst/>
          </a:prstGeom>
          <a:effectLst>
            <a:softEdge rad="50800"/>
          </a:effectLst>
        </p:spPr>
      </p:pic>
      <p:pic>
        <p:nvPicPr>
          <p:cNvPr id="13" name="Picture 12">
            <a:extLst>
              <a:ext uri="{FF2B5EF4-FFF2-40B4-BE49-F238E27FC236}">
                <a16:creationId xmlns:a16="http://schemas.microsoft.com/office/drawing/2014/main" id="{8244C2AD-D5E7-9D4D-A775-2FD500229B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9080" y="1557241"/>
            <a:ext cx="6400472" cy="4116486"/>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EC2B05A5-2F3C-AA47-AF2E-A54BD15CB2A1}"/>
              </a:ext>
            </a:extLst>
          </p:cNvPr>
          <p:cNvSpPr>
            <a:spLocks noGrp="1"/>
          </p:cNvSpPr>
          <p:nvPr>
            <p:ph type="title"/>
          </p:nvPr>
        </p:nvSpPr>
        <p:spPr/>
        <p:txBody>
          <a:bodyPr/>
          <a:lstStyle/>
          <a:p>
            <a:r>
              <a:rPr lang="en-US" dirty="0"/>
              <a:t>Surface Slip and Creep</a:t>
            </a:r>
          </a:p>
        </p:txBody>
      </p:sp>
      <p:sp>
        <p:nvSpPr>
          <p:cNvPr id="4" name="Content Placeholder 3">
            <a:extLst>
              <a:ext uri="{FF2B5EF4-FFF2-40B4-BE49-F238E27FC236}">
                <a16:creationId xmlns:a16="http://schemas.microsoft.com/office/drawing/2014/main" id="{389117DD-779B-B34A-994A-0A0495B12A7B}"/>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4235375103"/>
      </p:ext>
    </p:extLst>
  </p:cSld>
  <p:clrMapOvr>
    <a:masterClrMapping/>
  </p:clrMapOvr>
  <mc:AlternateContent xmlns:mc="http://schemas.openxmlformats.org/markup-compatibility/2006" xmlns:p14="http://schemas.microsoft.com/office/powerpoint/2010/main">
    <mc:Choice Requires="p14">
      <p:transition spd="slow" p14:dur="2000" advTm="60000"/>
    </mc:Choice>
    <mc:Fallback xmlns="">
      <p:transition spd="slow" advTm="6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0" presetClass="exit" presetSubtype="0" fill="hold" nodeType="withEffect">
                                  <p:stCondLst>
                                    <p:cond delay="25000"/>
                                  </p:stCondLst>
                                  <p:childTnLst>
                                    <p:animEffect transition="out" filter="fade">
                                      <p:cBhvr>
                                        <p:cTn id="10" dur="1000"/>
                                        <p:tgtEl>
                                          <p:spTgt spid="8"/>
                                        </p:tgtEl>
                                      </p:cBhvr>
                                    </p:animEffect>
                                    <p:set>
                                      <p:cBhvr>
                                        <p:cTn id="11" dur="1" fill="hold">
                                          <p:stCondLst>
                                            <p:cond delay="999"/>
                                          </p:stCondLst>
                                        </p:cTn>
                                        <p:tgtEl>
                                          <p:spTgt spid="8"/>
                                        </p:tgtEl>
                                        <p:attrNameLst>
                                          <p:attrName>style.visibility</p:attrName>
                                        </p:attrNameLst>
                                      </p:cBhvr>
                                      <p:to>
                                        <p:strVal val="hidden"/>
                                      </p:to>
                                    </p:set>
                                  </p:childTnLst>
                                </p:cTn>
                              </p:par>
                              <p:par>
                                <p:cTn id="12" presetID="10" presetClass="exit" presetSubtype="0" fill="hold" nodeType="withEffect">
                                  <p:stCondLst>
                                    <p:cond delay="25000"/>
                                  </p:stCondLst>
                                  <p:childTnLst>
                                    <p:animEffect transition="out" filter="fade">
                                      <p:cBhvr>
                                        <p:cTn id="13" dur="1000"/>
                                        <p:tgtEl>
                                          <p:spTgt spid="3"/>
                                        </p:tgtEl>
                                      </p:cBhvr>
                                    </p:animEffect>
                                    <p:set>
                                      <p:cBhvr>
                                        <p:cTn id="14" dur="1" fill="hold">
                                          <p:stCondLst>
                                            <p:cond delay="999"/>
                                          </p:stCondLst>
                                        </p:cTn>
                                        <p:tgtEl>
                                          <p:spTgt spid="3"/>
                                        </p:tgtEl>
                                        <p:attrNameLst>
                                          <p:attrName>style.visibility</p:attrName>
                                        </p:attrNameLst>
                                      </p:cBhvr>
                                      <p:to>
                                        <p:strVal val="hidden"/>
                                      </p:to>
                                    </p:set>
                                  </p:childTnLst>
                                </p:cTn>
                              </p:par>
                              <p:par>
                                <p:cTn id="15" presetID="10" presetClass="entr" presetSubtype="0" fill="hold" nodeType="withEffect">
                                  <p:stCondLst>
                                    <p:cond delay="250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2A5F66D-5D29-E045-9FDB-03D8613D4FBA}"/>
              </a:ext>
            </a:extLst>
          </p:cNvPr>
          <p:cNvSpPr txBox="1"/>
          <p:nvPr/>
        </p:nvSpPr>
        <p:spPr>
          <a:xfrm>
            <a:off x="1761801" y="3213786"/>
            <a:ext cx="8834738" cy="722634"/>
          </a:xfrm>
          <a:prstGeom prst="rect">
            <a:avLst/>
          </a:prstGeom>
          <a:noFill/>
        </p:spPr>
        <p:txBody>
          <a:bodyPr wrap="square" lIns="0" tIns="0" rIns="0" bIns="91440" rtlCol="0">
            <a:spAutoFit/>
          </a:bodyPr>
          <a:lstStyle/>
          <a:p>
            <a:pPr fontAlgn="base">
              <a:lnSpc>
                <a:spcPts val="2460"/>
              </a:lnSpc>
              <a:spcAft>
                <a:spcPts val="600"/>
              </a:spcAft>
            </a:pPr>
            <a:r>
              <a:rPr lang="en-US" dirty="0">
                <a:solidFill>
                  <a:schemeClr val="bg1"/>
                </a:solidFill>
              </a:rPr>
              <a:t>Although we cannot prevent large earthquakes like the </a:t>
            </a:r>
            <a:r>
              <a:rPr lang="en-US" dirty="0" err="1">
                <a:solidFill>
                  <a:schemeClr val="bg1"/>
                </a:solidFill>
              </a:rPr>
              <a:t>HayWired</a:t>
            </a:r>
            <a:r>
              <a:rPr lang="en-US" dirty="0">
                <a:solidFill>
                  <a:schemeClr val="bg1"/>
                </a:solidFill>
              </a:rPr>
              <a:t> scenario from occurring, we can continue to use our science to mitigate their impacts on our interconnected world.</a:t>
            </a:r>
          </a:p>
        </p:txBody>
      </p:sp>
      <p:sp>
        <p:nvSpPr>
          <p:cNvPr id="2" name="Title 1">
            <a:extLst>
              <a:ext uri="{FF2B5EF4-FFF2-40B4-BE49-F238E27FC236}">
                <a16:creationId xmlns:a16="http://schemas.microsoft.com/office/drawing/2014/main" id="{43547007-7873-C848-AB61-561729C4E16C}"/>
              </a:ext>
            </a:extLst>
          </p:cNvPr>
          <p:cNvSpPr>
            <a:spLocks noGrp="1"/>
          </p:cNvSpPr>
          <p:nvPr>
            <p:ph type="title"/>
          </p:nvPr>
        </p:nvSpPr>
        <p:spPr/>
        <p:txBody>
          <a:bodyPr/>
          <a:lstStyle/>
          <a:p>
            <a:r>
              <a:rPr lang="en-US" dirty="0"/>
              <a:t>Understand Hazard to Reduce Risk</a:t>
            </a:r>
          </a:p>
        </p:txBody>
      </p:sp>
    </p:spTree>
    <p:extLst>
      <p:ext uri="{BB962C8B-B14F-4D97-AF65-F5344CB8AC3E}">
        <p14:creationId xmlns:p14="http://schemas.microsoft.com/office/powerpoint/2010/main" val="16517308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FD58743-B7CF-6E45-8D34-167FE41AD144}"/>
              </a:ext>
            </a:extLst>
          </p:cNvPr>
          <p:cNvSpPr txBox="1">
            <a:spLocks/>
          </p:cNvSpPr>
          <p:nvPr/>
        </p:nvSpPr>
        <p:spPr>
          <a:xfrm>
            <a:off x="700708" y="508189"/>
            <a:ext cx="10956925" cy="621315"/>
          </a:xfrm>
          <a:prstGeom prst="rect">
            <a:avLst/>
          </a:prstGeom>
        </p:spPr>
        <p:txBody>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US"/>
              <a:t>HayWired Scenario - Insights</a:t>
            </a:r>
            <a:endParaRPr lang="en-US" dirty="0"/>
          </a:p>
        </p:txBody>
      </p:sp>
      <p:sp>
        <p:nvSpPr>
          <p:cNvPr id="5" name="Content Placeholder 3">
            <a:extLst>
              <a:ext uri="{FF2B5EF4-FFF2-40B4-BE49-F238E27FC236}">
                <a16:creationId xmlns:a16="http://schemas.microsoft.com/office/drawing/2014/main" id="{02362BDB-8F06-4148-BDF7-31B0C1C2A454}"/>
              </a:ext>
            </a:extLst>
          </p:cNvPr>
          <p:cNvSpPr>
            <a:spLocks noGrp="1"/>
          </p:cNvSpPr>
          <p:nvPr>
            <p:ph sz="quarter" idx="11"/>
          </p:nvPr>
        </p:nvSpPr>
        <p:spPr>
          <a:xfrm>
            <a:off x="700088" y="1928813"/>
            <a:ext cx="10744200" cy="3394075"/>
          </a:xfrm>
        </p:spPr>
        <p:txBody>
          <a:bodyPr/>
          <a:lstStyle/>
          <a:p>
            <a:pPr marL="0" indent="0" algn="l">
              <a:buNone/>
            </a:pPr>
            <a:r>
              <a:rPr lang="en-US" b="1" dirty="0"/>
              <a:t>Dr. Anne Wein</a:t>
            </a:r>
            <a:endParaRPr lang="en-US" dirty="0"/>
          </a:p>
          <a:p>
            <a:pPr algn="l"/>
            <a:r>
              <a:rPr lang="en-US" i="1" dirty="0"/>
              <a:t>Aftershocks </a:t>
            </a:r>
            <a:r>
              <a:rPr lang="en-US" dirty="0"/>
              <a:t>–After a large earthquake is </a:t>
            </a:r>
            <a:r>
              <a:rPr lang="en-US" i="1" dirty="0"/>
              <a:t>not</a:t>
            </a:r>
            <a:r>
              <a:rPr lang="en-US" dirty="0"/>
              <a:t> the time to relax. Aftershocks extend the duration of disruption and can require repeated repairs and inspections for months to years. </a:t>
            </a:r>
          </a:p>
          <a:p>
            <a:pPr algn="l"/>
            <a:r>
              <a:rPr lang="en-US" i="1" dirty="0"/>
              <a:t>Wired </a:t>
            </a:r>
            <a:r>
              <a:rPr lang="en-US" dirty="0"/>
              <a:t>– Earthquakes damage telecommunication infrastructure and cause power outages, while our need to connect with friends and relatives will overload compromised networks. You need power and connectivity to plug in. </a:t>
            </a:r>
          </a:p>
          <a:p>
            <a:pPr algn="l"/>
            <a:r>
              <a:rPr lang="en-US" i="1" dirty="0"/>
              <a:t>Alerts </a:t>
            </a:r>
            <a:r>
              <a:rPr lang="en-US" dirty="0"/>
              <a:t>- </a:t>
            </a:r>
            <a:r>
              <a:rPr lang="en-US" dirty="0" err="1"/>
              <a:t>Realtime</a:t>
            </a:r>
            <a:r>
              <a:rPr lang="en-US" dirty="0"/>
              <a:t> ShakeAlert messages could prevent injuries by providing valuable extra seconds to drop, cover, and hold on prior to the arrival of very strong shaking in some areas.</a:t>
            </a:r>
          </a:p>
          <a:p>
            <a:pPr algn="l"/>
            <a:endParaRPr lang="en-US" dirty="0"/>
          </a:p>
        </p:txBody>
      </p:sp>
      <p:pic>
        <p:nvPicPr>
          <p:cNvPr id="6" name="Picture 5">
            <a:extLst>
              <a:ext uri="{FF2B5EF4-FFF2-40B4-BE49-F238E27FC236}">
                <a16:creationId xmlns:a16="http://schemas.microsoft.com/office/drawing/2014/main" id="{3F6AC95B-EEBA-BC46-85A7-C94AA39FA240}"/>
              </a:ext>
            </a:extLst>
          </p:cNvPr>
          <p:cNvPicPr>
            <a:picLocks noChangeAspect="1"/>
          </p:cNvPicPr>
          <p:nvPr/>
        </p:nvPicPr>
        <p:blipFill rotWithShape="1">
          <a:blip r:embed="rId3">
            <a:extLst>
              <a:ext uri="{28A0092B-C50C-407E-A947-70E740481C1C}">
                <a14:useLocalDpi xmlns:a14="http://schemas.microsoft.com/office/drawing/2010/main" val="0"/>
              </a:ext>
            </a:extLst>
          </a:blip>
          <a:srcRect l="7792" t="4384" r="9434" b="7768"/>
          <a:stretch/>
        </p:blipFill>
        <p:spPr>
          <a:xfrm>
            <a:off x="10301153" y="508189"/>
            <a:ext cx="1143135" cy="1042210"/>
          </a:xfrm>
          <a:prstGeom prst="rect">
            <a:avLst/>
          </a:prstGeom>
        </p:spPr>
      </p:pic>
    </p:spTree>
    <p:extLst>
      <p:ext uri="{BB962C8B-B14F-4D97-AF65-F5344CB8AC3E}">
        <p14:creationId xmlns:p14="http://schemas.microsoft.com/office/powerpoint/2010/main" val="35458766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F5788-79C0-C148-A928-672B72C2FCEE}"/>
              </a:ext>
            </a:extLst>
          </p:cNvPr>
          <p:cNvSpPr>
            <a:spLocks noGrp="1"/>
          </p:cNvSpPr>
          <p:nvPr>
            <p:ph type="title"/>
          </p:nvPr>
        </p:nvSpPr>
        <p:spPr>
          <a:xfrm>
            <a:off x="711767" y="520692"/>
            <a:ext cx="10956925" cy="621315"/>
          </a:xfrm>
        </p:spPr>
        <p:txBody>
          <a:bodyPr/>
          <a:lstStyle/>
          <a:p>
            <a:pPr algn="ctr"/>
            <a:r>
              <a:rPr lang="en-US" dirty="0"/>
              <a:t>Aftershocks – </a:t>
            </a:r>
            <a:r>
              <a:rPr lang="en-US" i="1" dirty="0"/>
              <a:t>not</a:t>
            </a:r>
            <a:r>
              <a:rPr lang="en-US" dirty="0"/>
              <a:t> a time to relax</a:t>
            </a:r>
          </a:p>
        </p:txBody>
      </p:sp>
      <p:sp>
        <p:nvSpPr>
          <p:cNvPr id="4" name="Content Placeholder 2">
            <a:extLst>
              <a:ext uri="{FF2B5EF4-FFF2-40B4-BE49-F238E27FC236}">
                <a16:creationId xmlns:a16="http://schemas.microsoft.com/office/drawing/2014/main" id="{27DD382B-2C96-B04F-A7FB-050E3A8C5083}"/>
              </a:ext>
            </a:extLst>
          </p:cNvPr>
          <p:cNvSpPr txBox="1">
            <a:spLocks/>
          </p:cNvSpPr>
          <p:nvPr/>
        </p:nvSpPr>
        <p:spPr>
          <a:xfrm>
            <a:off x="5391828" y="5223352"/>
            <a:ext cx="2511197" cy="33940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bg1"/>
                </a:solidFill>
                <a:latin typeface="Franklin Gothic Medium" panose="020B06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Franklin Gothic Medium" panose="020B06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Franklin Gothic Medium" panose="020B06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Franklin Gothic Medium" panose="020B06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Franklin Gothic Medium" panose="020B06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2000" b="1" dirty="0"/>
              <a:t>$70 B Cumulative Property Damage</a:t>
            </a:r>
            <a:r>
              <a:rPr lang="en-US" dirty="0"/>
              <a:t>:</a:t>
            </a:r>
          </a:p>
          <a:p>
            <a:pPr algn="r"/>
            <a:endParaRPr lang="en-US" sz="1000" dirty="0"/>
          </a:p>
          <a:p>
            <a:pPr algn="r"/>
            <a:r>
              <a:rPr lang="en-US" dirty="0"/>
              <a:t>Percent loss in  developed areas</a:t>
            </a:r>
          </a:p>
          <a:p>
            <a:pPr algn="r"/>
            <a:endParaRPr lang="en-US" dirty="0"/>
          </a:p>
          <a:p>
            <a:pPr marL="0" indent="0" algn="r">
              <a:buNone/>
            </a:pPr>
            <a:endParaRPr lang="en-US" dirty="0"/>
          </a:p>
          <a:p>
            <a:pPr algn="r"/>
            <a:endParaRPr lang="en-US" dirty="0"/>
          </a:p>
        </p:txBody>
      </p:sp>
      <p:pic>
        <p:nvPicPr>
          <p:cNvPr id="5" name="Picture 4" descr="/Users/jhendley/Desktop/aftershocks_scaled_v4_clean.jpg">
            <a:extLst>
              <a:ext uri="{FF2B5EF4-FFF2-40B4-BE49-F238E27FC236}">
                <a16:creationId xmlns:a16="http://schemas.microsoft.com/office/drawing/2014/main" id="{6B327175-E9CF-114C-B8F9-9E589B6FCCBD}"/>
              </a:ext>
            </a:extLst>
          </p:cNvPr>
          <p:cNvPicPr/>
          <p:nvPr/>
        </p:nvPicPr>
        <p:blipFill rotWithShape="1">
          <a:blip r:embed="rId3" cstate="print">
            <a:extLst>
              <a:ext uri="{28A0092B-C50C-407E-A947-70E740481C1C}">
                <a14:useLocalDpi xmlns:a14="http://schemas.microsoft.com/office/drawing/2010/main"/>
              </a:ext>
            </a:extLst>
          </a:blip>
          <a:srcRect r="2847"/>
          <a:stretch/>
        </p:blipFill>
        <p:spPr bwMode="auto">
          <a:xfrm>
            <a:off x="-123657" y="1706307"/>
            <a:ext cx="5421086" cy="5160494"/>
          </a:xfrm>
          <a:prstGeom prst="rect">
            <a:avLst/>
          </a:prstGeom>
          <a:noFill/>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81E88D95-2CDE-B441-AF86-90405C00B1A8}"/>
              </a:ext>
            </a:extLst>
          </p:cNvPr>
          <p:cNvPicPr>
            <a:picLocks noChangeAspect="1"/>
          </p:cNvPicPr>
          <p:nvPr/>
        </p:nvPicPr>
        <p:blipFill rotWithShape="1">
          <a:blip r:embed="rId4">
            <a:extLst>
              <a:ext uri="{28A0092B-C50C-407E-A947-70E740481C1C}">
                <a14:useLocalDpi xmlns:a14="http://schemas.microsoft.com/office/drawing/2010/main" val="0"/>
              </a:ext>
            </a:extLst>
          </a:blip>
          <a:srcRect l="1873" r="1593"/>
          <a:stretch/>
        </p:blipFill>
        <p:spPr>
          <a:xfrm>
            <a:off x="8004406" y="1789677"/>
            <a:ext cx="4220477" cy="5077124"/>
          </a:xfrm>
          <a:prstGeom prst="rect">
            <a:avLst/>
          </a:prstGeom>
        </p:spPr>
      </p:pic>
      <p:sp>
        <p:nvSpPr>
          <p:cNvPr id="7" name="Content Placeholder 2">
            <a:extLst>
              <a:ext uri="{FF2B5EF4-FFF2-40B4-BE49-F238E27FC236}">
                <a16:creationId xmlns:a16="http://schemas.microsoft.com/office/drawing/2014/main" id="{454B70FA-D5B3-7E48-AA48-050424855943}"/>
              </a:ext>
            </a:extLst>
          </p:cNvPr>
          <p:cNvSpPr txBox="1">
            <a:spLocks/>
          </p:cNvSpPr>
          <p:nvPr/>
        </p:nvSpPr>
        <p:spPr>
          <a:xfrm>
            <a:off x="5391828" y="1799566"/>
            <a:ext cx="2612579" cy="33940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bg1"/>
                </a:solidFill>
                <a:latin typeface="Franklin Gothic Medium" panose="020B06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Franklin Gothic Medium" panose="020B06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Franklin Gothic Medium" panose="020B06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Franklin Gothic Medium" panose="020B06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Franklin Gothic Medium" panose="020B06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t>HayWired Earthquake Sequence</a:t>
            </a:r>
            <a:endParaRPr lang="en-US" sz="2000" dirty="0"/>
          </a:p>
          <a:p>
            <a:endParaRPr lang="en-US" sz="1000" dirty="0"/>
          </a:p>
          <a:p>
            <a:r>
              <a:rPr lang="en-US" dirty="0"/>
              <a:t>16 aftershocks &gt;Magnitude 5</a:t>
            </a:r>
          </a:p>
          <a:p>
            <a:endParaRPr lang="en-US" dirty="0"/>
          </a:p>
          <a:p>
            <a:pPr algn="r"/>
            <a:endParaRPr lang="en-US" dirty="0"/>
          </a:p>
        </p:txBody>
      </p:sp>
    </p:spTree>
    <p:extLst>
      <p:ext uri="{BB962C8B-B14F-4D97-AF65-F5344CB8AC3E}">
        <p14:creationId xmlns:p14="http://schemas.microsoft.com/office/powerpoint/2010/main" val="39234604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F5788-79C0-C148-A928-672B72C2FCEE}"/>
              </a:ext>
            </a:extLst>
          </p:cNvPr>
          <p:cNvSpPr>
            <a:spLocks noGrp="1"/>
          </p:cNvSpPr>
          <p:nvPr>
            <p:ph type="title"/>
          </p:nvPr>
        </p:nvSpPr>
        <p:spPr/>
        <p:txBody>
          <a:bodyPr/>
          <a:lstStyle/>
          <a:p>
            <a:pPr algn="ctr"/>
            <a:r>
              <a:rPr lang="en-US" dirty="0"/>
              <a:t>Aftershocks – Not a time to relax</a:t>
            </a:r>
          </a:p>
        </p:txBody>
      </p:sp>
      <p:pic>
        <p:nvPicPr>
          <p:cNvPr id="4" name="Content Placeholder 8">
            <a:extLst>
              <a:ext uri="{FF2B5EF4-FFF2-40B4-BE49-F238E27FC236}">
                <a16:creationId xmlns:a16="http://schemas.microsoft.com/office/drawing/2014/main" id="{874487D3-61E0-B740-BEE3-B50A56F863B2}"/>
              </a:ext>
            </a:extLst>
          </p:cNvPr>
          <p:cNvPicPr>
            <a:picLocks noChangeAspect="1"/>
          </p:cNvPicPr>
          <p:nvPr/>
        </p:nvPicPr>
        <p:blipFill>
          <a:blip r:embed="rId3"/>
          <a:stretch>
            <a:fillRect/>
          </a:stretch>
        </p:blipFill>
        <p:spPr>
          <a:xfrm>
            <a:off x="111022" y="3031543"/>
            <a:ext cx="5116286" cy="1765997"/>
          </a:xfrm>
          <a:prstGeom prst="rect">
            <a:avLst/>
          </a:prstGeom>
        </p:spPr>
      </p:pic>
      <p:pic>
        <p:nvPicPr>
          <p:cNvPr id="5" name="Picture 2" descr="C:\Users\Owner\Pictures\Pictures May 2012\2012-05-12\068.JPG">
            <a:extLst>
              <a:ext uri="{FF2B5EF4-FFF2-40B4-BE49-F238E27FC236}">
                <a16:creationId xmlns:a16="http://schemas.microsoft.com/office/drawing/2014/main" id="{61F3CBFE-202F-9E49-8B68-FAC776F3BC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8771" y="2220686"/>
            <a:ext cx="6903229" cy="46053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03227CE6-D3B7-0342-80EC-D68466340742}"/>
              </a:ext>
            </a:extLst>
          </p:cNvPr>
          <p:cNvSpPr txBox="1"/>
          <p:nvPr/>
        </p:nvSpPr>
        <p:spPr>
          <a:xfrm>
            <a:off x="168589" y="2220686"/>
            <a:ext cx="4931942" cy="1015663"/>
          </a:xfrm>
          <a:prstGeom prst="rect">
            <a:avLst/>
          </a:prstGeom>
          <a:noFill/>
        </p:spPr>
        <p:txBody>
          <a:bodyPr wrap="square" rtlCol="0">
            <a:spAutoFit/>
          </a:bodyPr>
          <a:lstStyle/>
          <a:p>
            <a:r>
              <a:rPr lang="en-US" sz="2000" b="1" dirty="0" err="1">
                <a:solidFill>
                  <a:schemeClr val="bg1"/>
                </a:solidFill>
              </a:rPr>
              <a:t>HayWired</a:t>
            </a:r>
            <a:r>
              <a:rPr lang="en-US" sz="2000" b="1" dirty="0">
                <a:solidFill>
                  <a:schemeClr val="bg1"/>
                </a:solidFill>
              </a:rPr>
              <a:t> Aftershocks: Time series of earthquake magnitudes</a:t>
            </a:r>
            <a:endParaRPr lang="en-US" sz="2000" dirty="0">
              <a:solidFill>
                <a:schemeClr val="bg1"/>
              </a:solidFill>
            </a:endParaRPr>
          </a:p>
          <a:p>
            <a:endParaRPr lang="en-US" sz="2000" dirty="0">
              <a:solidFill>
                <a:schemeClr val="bg1"/>
              </a:solidFill>
            </a:endParaRPr>
          </a:p>
        </p:txBody>
      </p:sp>
      <p:sp>
        <p:nvSpPr>
          <p:cNvPr id="7" name="TextBox 6">
            <a:extLst>
              <a:ext uri="{FF2B5EF4-FFF2-40B4-BE49-F238E27FC236}">
                <a16:creationId xmlns:a16="http://schemas.microsoft.com/office/drawing/2014/main" id="{7D0DB462-683F-A147-A7F0-3689E45779DF}"/>
              </a:ext>
            </a:extLst>
          </p:cNvPr>
          <p:cNvSpPr txBox="1"/>
          <p:nvPr/>
        </p:nvSpPr>
        <p:spPr>
          <a:xfrm>
            <a:off x="43542" y="6112684"/>
            <a:ext cx="5042916" cy="954107"/>
          </a:xfrm>
          <a:prstGeom prst="rect">
            <a:avLst/>
          </a:prstGeom>
          <a:noFill/>
        </p:spPr>
        <p:txBody>
          <a:bodyPr wrap="square" rtlCol="0">
            <a:spAutoFit/>
          </a:bodyPr>
          <a:lstStyle/>
          <a:p>
            <a:pPr algn="r"/>
            <a:r>
              <a:rPr lang="en-US" sz="2000" b="1" dirty="0">
                <a:solidFill>
                  <a:schemeClr val="bg1"/>
                </a:solidFill>
              </a:rPr>
              <a:t>Christchurch CBD: Behind the cordon</a:t>
            </a:r>
          </a:p>
          <a:p>
            <a:pPr algn="r"/>
            <a:r>
              <a:rPr lang="en-US" sz="1600" b="1" i="1" dirty="0">
                <a:solidFill>
                  <a:schemeClr val="bg1"/>
                </a:solidFill>
              </a:rPr>
              <a:t>Photo: Laurie Johnson, 2011</a:t>
            </a:r>
            <a:endParaRPr lang="en-US" sz="1600" i="1" dirty="0">
              <a:solidFill>
                <a:schemeClr val="bg1"/>
              </a:solidFill>
            </a:endParaRPr>
          </a:p>
          <a:p>
            <a:endParaRPr lang="en-US" sz="2000" dirty="0">
              <a:solidFill>
                <a:schemeClr val="bg1"/>
              </a:solidFill>
            </a:endParaRPr>
          </a:p>
        </p:txBody>
      </p:sp>
    </p:spTree>
    <p:extLst>
      <p:ext uri="{BB962C8B-B14F-4D97-AF65-F5344CB8AC3E}">
        <p14:creationId xmlns:p14="http://schemas.microsoft.com/office/powerpoint/2010/main" val="41526327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F5788-79C0-C148-A928-672B72C2FCEE}"/>
              </a:ext>
            </a:extLst>
          </p:cNvPr>
          <p:cNvSpPr>
            <a:spLocks noGrp="1"/>
          </p:cNvSpPr>
          <p:nvPr>
            <p:ph type="title"/>
          </p:nvPr>
        </p:nvSpPr>
        <p:spPr>
          <a:xfrm>
            <a:off x="668346" y="523209"/>
            <a:ext cx="10956925" cy="621315"/>
          </a:xfrm>
        </p:spPr>
        <p:txBody>
          <a:bodyPr/>
          <a:lstStyle/>
          <a:p>
            <a:pPr algn="ctr"/>
            <a:r>
              <a:rPr lang="en-US" dirty="0"/>
              <a:t>Wired – Phone, Internet, Power Outages</a:t>
            </a:r>
          </a:p>
        </p:txBody>
      </p:sp>
      <p:pic>
        <p:nvPicPr>
          <p:cNvPr id="5" name="Picture 4">
            <a:extLst>
              <a:ext uri="{FF2B5EF4-FFF2-40B4-BE49-F238E27FC236}">
                <a16:creationId xmlns:a16="http://schemas.microsoft.com/office/drawing/2014/main" id="{74F7795F-C2BE-1343-A315-E2300F9A3CA2}"/>
              </a:ext>
            </a:extLst>
          </p:cNvPr>
          <p:cNvPicPr>
            <a:picLocks noChangeAspect="1"/>
          </p:cNvPicPr>
          <p:nvPr/>
        </p:nvPicPr>
        <p:blipFill rotWithShape="1">
          <a:blip r:embed="rId3">
            <a:extLst>
              <a:ext uri="{28A0092B-C50C-407E-A947-70E740481C1C}">
                <a14:useLocalDpi xmlns:a14="http://schemas.microsoft.com/office/drawing/2010/main" val="0"/>
              </a:ext>
            </a:extLst>
          </a:blip>
          <a:srcRect l="33518" r="32813"/>
          <a:stretch/>
        </p:blipFill>
        <p:spPr>
          <a:xfrm>
            <a:off x="127908" y="1628953"/>
            <a:ext cx="3139722" cy="5253267"/>
          </a:xfrm>
          <a:prstGeom prst="rect">
            <a:avLst/>
          </a:prstGeom>
        </p:spPr>
      </p:pic>
      <p:pic>
        <p:nvPicPr>
          <p:cNvPr id="7" name="Picture 6">
            <a:extLst>
              <a:ext uri="{FF2B5EF4-FFF2-40B4-BE49-F238E27FC236}">
                <a16:creationId xmlns:a16="http://schemas.microsoft.com/office/drawing/2014/main" id="{6D7394B2-A7BD-AE4B-9324-C04C29D5E9C8}"/>
              </a:ext>
            </a:extLst>
          </p:cNvPr>
          <p:cNvPicPr>
            <a:picLocks noChangeAspect="1"/>
          </p:cNvPicPr>
          <p:nvPr/>
        </p:nvPicPr>
        <p:blipFill rotWithShape="1">
          <a:blip r:embed="rId4">
            <a:extLst>
              <a:ext uri="{28A0092B-C50C-407E-A947-70E740481C1C}">
                <a14:useLocalDpi xmlns:a14="http://schemas.microsoft.com/office/drawing/2010/main" val="0"/>
              </a:ext>
            </a:extLst>
          </a:blip>
          <a:srcRect r="5625" b="15093"/>
          <a:stretch/>
        </p:blipFill>
        <p:spPr>
          <a:xfrm rot="5400000">
            <a:off x="7511990" y="2397639"/>
            <a:ext cx="5216085" cy="3519608"/>
          </a:xfrm>
          <a:prstGeom prst="rect">
            <a:avLst/>
          </a:prstGeom>
        </p:spPr>
      </p:pic>
      <p:pic>
        <p:nvPicPr>
          <p:cNvPr id="8" name="Content Placeholder 4">
            <a:extLst>
              <a:ext uri="{FF2B5EF4-FFF2-40B4-BE49-F238E27FC236}">
                <a16:creationId xmlns:a16="http://schemas.microsoft.com/office/drawing/2014/main" id="{84595D6C-CD25-CE44-8952-28B60174E8EC}"/>
              </a:ext>
            </a:extLst>
          </p:cNvPr>
          <p:cNvPicPr>
            <a:picLocks noChangeAspect="1"/>
          </p:cNvPicPr>
          <p:nvPr/>
        </p:nvPicPr>
        <p:blipFill rotWithShape="1">
          <a:blip r:embed="rId5">
            <a:extLst>
              <a:ext uri="{28A0092B-C50C-407E-A947-70E740481C1C}">
                <a14:useLocalDpi xmlns:a14="http://schemas.microsoft.com/office/drawing/2010/main" val="0"/>
              </a:ext>
            </a:extLst>
          </a:blip>
          <a:srcRect r="56180" b="55297"/>
          <a:stretch/>
        </p:blipFill>
        <p:spPr>
          <a:xfrm rot="5400000">
            <a:off x="8180972" y="5081324"/>
            <a:ext cx="1897023" cy="1451431"/>
          </a:xfrm>
          <a:prstGeom prst="rect">
            <a:avLst/>
          </a:prstGeom>
        </p:spPr>
      </p:pic>
      <p:sp>
        <p:nvSpPr>
          <p:cNvPr id="11" name="Content Placeholder 2">
            <a:extLst>
              <a:ext uri="{FF2B5EF4-FFF2-40B4-BE49-F238E27FC236}">
                <a16:creationId xmlns:a16="http://schemas.microsoft.com/office/drawing/2014/main" id="{677CF04F-666A-2C47-BBAF-4E051615C70B}"/>
              </a:ext>
            </a:extLst>
          </p:cNvPr>
          <p:cNvSpPr>
            <a:spLocks noGrp="1"/>
          </p:cNvSpPr>
          <p:nvPr/>
        </p:nvSpPr>
        <p:spPr>
          <a:xfrm>
            <a:off x="77135" y="1600199"/>
            <a:ext cx="3017444" cy="94592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bg1"/>
                </a:solidFill>
                <a:latin typeface="Franklin Gothic Medium" panose="020B06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Franklin Gothic Medium" panose="020B06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Franklin Gothic Medium" panose="020B06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Franklin Gothic Medium" panose="020B06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Franklin Gothic Medium" panose="020B06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tx1"/>
                </a:solidFill>
              </a:rPr>
              <a:t>Cell Site  during  2017 Central  Mexico Earthquake </a:t>
            </a:r>
          </a:p>
          <a:p>
            <a:pPr marL="0" indent="0">
              <a:buNone/>
            </a:pPr>
            <a:r>
              <a:rPr lang="en-US" sz="1200" i="1" dirty="0" err="1"/>
              <a:t>www.youtube.com</a:t>
            </a:r>
            <a:r>
              <a:rPr lang="en-US" sz="1200" i="1" dirty="0"/>
              <a:t>/</a:t>
            </a:r>
            <a:r>
              <a:rPr lang="en-US" sz="1200" i="1" dirty="0" err="1"/>
              <a:t>watch?v</a:t>
            </a:r>
            <a:r>
              <a:rPr lang="en-US" sz="1200" i="1" dirty="0"/>
              <a:t>=qPImJ2mFH0c</a:t>
            </a:r>
          </a:p>
        </p:txBody>
      </p:sp>
      <p:pic>
        <p:nvPicPr>
          <p:cNvPr id="15" name="Picture 14">
            <a:extLst>
              <a:ext uri="{FF2B5EF4-FFF2-40B4-BE49-F238E27FC236}">
                <a16:creationId xmlns:a16="http://schemas.microsoft.com/office/drawing/2014/main" id="{FA0432F1-5E2F-504E-BE2D-C38435D470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2850" y="3130550"/>
            <a:ext cx="2146300" cy="596900"/>
          </a:xfrm>
          <a:prstGeom prst="rect">
            <a:avLst/>
          </a:prstGeom>
        </p:spPr>
      </p:pic>
      <p:pic>
        <p:nvPicPr>
          <p:cNvPr id="17" name="Picture 16">
            <a:extLst>
              <a:ext uri="{FF2B5EF4-FFF2-40B4-BE49-F238E27FC236}">
                <a16:creationId xmlns:a16="http://schemas.microsoft.com/office/drawing/2014/main" id="{8D12E8EE-7F0F-0B47-94EB-B1745140CF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92341" y="1633126"/>
            <a:ext cx="3741057" cy="5132359"/>
          </a:xfrm>
          <a:prstGeom prst="rect">
            <a:avLst/>
          </a:prstGeom>
        </p:spPr>
      </p:pic>
      <p:pic>
        <p:nvPicPr>
          <p:cNvPr id="19" name="Picture 18">
            <a:extLst>
              <a:ext uri="{FF2B5EF4-FFF2-40B4-BE49-F238E27FC236}">
                <a16:creationId xmlns:a16="http://schemas.microsoft.com/office/drawing/2014/main" id="{C7CF2B92-E8AF-7441-94B0-C48C29457C9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45542" y="5370327"/>
            <a:ext cx="1677308" cy="1445340"/>
          </a:xfrm>
          <a:prstGeom prst="rect">
            <a:avLst/>
          </a:prstGeom>
        </p:spPr>
      </p:pic>
      <p:pic>
        <p:nvPicPr>
          <p:cNvPr id="21" name="Picture 20">
            <a:extLst>
              <a:ext uri="{FF2B5EF4-FFF2-40B4-BE49-F238E27FC236}">
                <a16:creationId xmlns:a16="http://schemas.microsoft.com/office/drawing/2014/main" id="{25B4015D-33F3-9848-925F-F94BEC251B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85859" y="1662820"/>
            <a:ext cx="1495136" cy="415807"/>
          </a:xfrm>
          <a:prstGeom prst="rect">
            <a:avLst/>
          </a:prstGeom>
        </p:spPr>
      </p:pic>
    </p:spTree>
    <p:extLst>
      <p:ext uri="{BB962C8B-B14F-4D97-AF65-F5344CB8AC3E}">
        <p14:creationId xmlns:p14="http://schemas.microsoft.com/office/powerpoint/2010/main" val="12170858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F5788-79C0-C148-A928-672B72C2FCEE}"/>
              </a:ext>
            </a:extLst>
          </p:cNvPr>
          <p:cNvSpPr>
            <a:spLocks noGrp="1"/>
          </p:cNvSpPr>
          <p:nvPr>
            <p:ph type="title"/>
          </p:nvPr>
        </p:nvSpPr>
        <p:spPr/>
        <p:txBody>
          <a:bodyPr/>
          <a:lstStyle/>
          <a:p>
            <a:pPr algn="ctr"/>
            <a:r>
              <a:rPr lang="en-US" dirty="0" err="1"/>
              <a:t>ShakeAlert</a:t>
            </a:r>
            <a:r>
              <a:rPr lang="en-US" dirty="0"/>
              <a:t> &amp; Drop, Cover, Hold on</a:t>
            </a:r>
          </a:p>
        </p:txBody>
      </p:sp>
      <p:pic>
        <p:nvPicPr>
          <p:cNvPr id="7" name="Content Placeholder 6">
            <a:extLst>
              <a:ext uri="{FF2B5EF4-FFF2-40B4-BE49-F238E27FC236}">
                <a16:creationId xmlns:a16="http://schemas.microsoft.com/office/drawing/2014/main" id="{7219D9F7-1951-BF4A-B86B-D232CE4BB4DC}"/>
              </a:ext>
            </a:extLst>
          </p:cNvPr>
          <p:cNvPicPr>
            <a:picLocks noGrp="1" noChangeAspect="1"/>
          </p:cNvPicPr>
          <p:nvPr>
            <p:ph sz="quarter" idx="11"/>
          </p:nvPr>
        </p:nvPicPr>
        <p:blipFill>
          <a:blip r:embed="rId3">
            <a:extLst>
              <a:ext uri="{28A0092B-C50C-407E-A947-70E740481C1C}">
                <a14:useLocalDpi xmlns:a14="http://schemas.microsoft.com/office/drawing/2010/main" val="0"/>
              </a:ext>
            </a:extLst>
          </a:blip>
          <a:stretch>
            <a:fillRect/>
          </a:stretch>
        </p:blipFill>
        <p:spPr>
          <a:xfrm>
            <a:off x="2383974" y="1340985"/>
            <a:ext cx="9808026" cy="5517015"/>
          </a:xfrm>
          <a:prstGeom prst="rect">
            <a:avLst/>
          </a:prstGeom>
        </p:spPr>
      </p:pic>
      <p:pic>
        <p:nvPicPr>
          <p:cNvPr id="3" name="Picture 2">
            <a:extLst>
              <a:ext uri="{FF2B5EF4-FFF2-40B4-BE49-F238E27FC236}">
                <a16:creationId xmlns:a16="http://schemas.microsoft.com/office/drawing/2014/main" id="{E5354F1E-8341-1A41-8A9D-FEDE7D7DF1FD}"/>
              </a:ext>
            </a:extLst>
          </p:cNvPr>
          <p:cNvPicPr>
            <a:picLocks noChangeAspect="1"/>
          </p:cNvPicPr>
          <p:nvPr/>
        </p:nvPicPr>
        <p:blipFill>
          <a:blip r:embed="rId4"/>
          <a:stretch>
            <a:fillRect/>
          </a:stretch>
        </p:blipFill>
        <p:spPr>
          <a:xfrm>
            <a:off x="-1" y="4559068"/>
            <a:ext cx="4528457" cy="2298929"/>
          </a:xfrm>
          <a:prstGeom prst="rect">
            <a:avLst/>
          </a:prstGeom>
        </p:spPr>
      </p:pic>
      <p:pic>
        <p:nvPicPr>
          <p:cNvPr id="4" name="Picture 3">
            <a:extLst>
              <a:ext uri="{FF2B5EF4-FFF2-40B4-BE49-F238E27FC236}">
                <a16:creationId xmlns:a16="http://schemas.microsoft.com/office/drawing/2014/main" id="{23A5C889-CE74-9240-A79B-38AD3F9D121B}"/>
              </a:ext>
            </a:extLst>
          </p:cNvPr>
          <p:cNvPicPr>
            <a:picLocks noChangeAspect="1"/>
          </p:cNvPicPr>
          <p:nvPr/>
        </p:nvPicPr>
        <p:blipFill>
          <a:blip r:embed="rId5"/>
          <a:stretch>
            <a:fillRect/>
          </a:stretch>
        </p:blipFill>
        <p:spPr>
          <a:xfrm>
            <a:off x="1" y="1366271"/>
            <a:ext cx="4511498" cy="1485787"/>
          </a:xfrm>
          <a:prstGeom prst="rect">
            <a:avLst/>
          </a:prstGeom>
        </p:spPr>
      </p:pic>
    </p:spTree>
    <p:extLst>
      <p:ext uri="{BB962C8B-B14F-4D97-AF65-F5344CB8AC3E}">
        <p14:creationId xmlns:p14="http://schemas.microsoft.com/office/powerpoint/2010/main" val="29634948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198553E-995F-2848-8750-2F08B8636AF5}"/>
              </a:ext>
            </a:extLst>
          </p:cNvPr>
          <p:cNvSpPr txBox="1">
            <a:spLocks/>
          </p:cNvSpPr>
          <p:nvPr/>
        </p:nvSpPr>
        <p:spPr>
          <a:xfrm>
            <a:off x="700708" y="508189"/>
            <a:ext cx="10956925" cy="621315"/>
          </a:xfrm>
          <a:prstGeom prst="rect">
            <a:avLst/>
          </a:prstGeom>
        </p:spPr>
        <p:txBody>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US"/>
              <a:t>HayWired Scenario - Insights</a:t>
            </a:r>
            <a:endParaRPr lang="en-US" dirty="0"/>
          </a:p>
        </p:txBody>
      </p:sp>
      <p:sp>
        <p:nvSpPr>
          <p:cNvPr id="5" name="Content Placeholder 3">
            <a:extLst>
              <a:ext uri="{FF2B5EF4-FFF2-40B4-BE49-F238E27FC236}">
                <a16:creationId xmlns:a16="http://schemas.microsoft.com/office/drawing/2014/main" id="{BB44115E-9BAF-4040-A507-F50218440139}"/>
              </a:ext>
            </a:extLst>
          </p:cNvPr>
          <p:cNvSpPr>
            <a:spLocks noGrp="1"/>
          </p:cNvSpPr>
          <p:nvPr>
            <p:ph sz="quarter" idx="11"/>
          </p:nvPr>
        </p:nvSpPr>
        <p:spPr>
          <a:xfrm>
            <a:off x="700708" y="1774809"/>
            <a:ext cx="10744200" cy="3528711"/>
          </a:xfrm>
        </p:spPr>
        <p:txBody>
          <a:bodyPr/>
          <a:lstStyle/>
          <a:p>
            <a:pPr marL="0" indent="0" algn="l">
              <a:buNone/>
            </a:pPr>
            <a:r>
              <a:rPr lang="en-US" b="1" dirty="0"/>
              <a:t>Dr. Keith Porter</a:t>
            </a:r>
          </a:p>
          <a:p>
            <a:pPr algn="l"/>
            <a:r>
              <a:rPr lang="en-US" i="1" dirty="0"/>
              <a:t>Buildings </a:t>
            </a:r>
            <a:r>
              <a:rPr lang="en-US" dirty="0"/>
              <a:t>–  Communities can't bounce back from disaster if their buildings don't. The building code calls for buildings that you can safely leave after a big earthquake, but they don't assure us that all buildings will be safe to go back into.</a:t>
            </a:r>
          </a:p>
          <a:p>
            <a:pPr algn="l"/>
            <a:r>
              <a:rPr lang="en-US" i="1" dirty="0"/>
              <a:t>Fires </a:t>
            </a:r>
            <a:r>
              <a:rPr lang="en-US" dirty="0"/>
              <a:t>– Big earthquakes can burn cities as much as they shake them. Communities can reduce fire risk by acquiring portable water supply systems like those of San Francisco, Berkeley and two other Bay Area fire departments.</a:t>
            </a:r>
          </a:p>
          <a:p>
            <a:pPr algn="l"/>
            <a:r>
              <a:rPr lang="en-US" i="1" dirty="0"/>
              <a:t>Water</a:t>
            </a:r>
            <a:r>
              <a:rPr lang="en-US" dirty="0"/>
              <a:t> – The HayWired Scenario could disrupt water service for weeks or months, making fire risk worse, costing billions of dollars in economic disruption, and possibly driving people away from their homes and businesses. </a:t>
            </a:r>
          </a:p>
          <a:p>
            <a:pPr algn="l"/>
            <a:r>
              <a:rPr lang="en-US" i="1" dirty="0"/>
              <a:t>Trapped and Injured Occupants</a:t>
            </a:r>
            <a:r>
              <a:rPr lang="en-US" dirty="0"/>
              <a:t> – Adding emergency power to elevators could prevent thousands of people from being trapped. </a:t>
            </a:r>
          </a:p>
          <a:p>
            <a:pPr marL="0" indent="0" algn="l">
              <a:buNone/>
            </a:pPr>
            <a:endParaRPr lang="en-US" dirty="0"/>
          </a:p>
        </p:txBody>
      </p:sp>
      <p:pic>
        <p:nvPicPr>
          <p:cNvPr id="6" name="Picture 5">
            <a:extLst>
              <a:ext uri="{FF2B5EF4-FFF2-40B4-BE49-F238E27FC236}">
                <a16:creationId xmlns:a16="http://schemas.microsoft.com/office/drawing/2014/main" id="{6CDBE2F2-68C6-0F4D-BE78-E542E03F02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2698" y="508189"/>
            <a:ext cx="1042210" cy="1042210"/>
          </a:xfrm>
          <a:prstGeom prst="rect">
            <a:avLst/>
          </a:prstGeom>
        </p:spPr>
      </p:pic>
    </p:spTree>
    <p:extLst>
      <p:ext uri="{BB962C8B-B14F-4D97-AF65-F5344CB8AC3E}">
        <p14:creationId xmlns:p14="http://schemas.microsoft.com/office/powerpoint/2010/main" val="16974716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7E7B14D-8065-9E4F-9D54-7FCAAB53A998}"/>
              </a:ext>
            </a:extLst>
          </p:cNvPr>
          <p:cNvSpPr>
            <a:spLocks noGrp="1"/>
          </p:cNvSpPr>
          <p:nvPr>
            <p:ph sz="quarter" idx="11"/>
          </p:nvPr>
        </p:nvSpPr>
        <p:spPr>
          <a:prstGeom prst="rect">
            <a:avLst/>
          </a:prstGeom>
        </p:spPr>
        <p:txBody>
          <a:bodyPr/>
          <a:lstStyle/>
          <a:p>
            <a:r>
              <a:rPr lang="en-US" sz="2800" dirty="0"/>
              <a:t>Keith Porter, PE PhD, University of Colorado Boulder</a:t>
            </a:r>
          </a:p>
        </p:txBody>
      </p:sp>
      <p:sp>
        <p:nvSpPr>
          <p:cNvPr id="3" name="Title 2">
            <a:extLst>
              <a:ext uri="{FF2B5EF4-FFF2-40B4-BE49-F238E27FC236}">
                <a16:creationId xmlns:a16="http://schemas.microsoft.com/office/drawing/2014/main" id="{341F9FD3-BA84-AA48-A37A-20066F0F3B51}"/>
              </a:ext>
            </a:extLst>
          </p:cNvPr>
          <p:cNvSpPr>
            <a:spLocks noGrp="1"/>
          </p:cNvSpPr>
          <p:nvPr>
            <p:ph type="title"/>
          </p:nvPr>
        </p:nvSpPr>
        <p:spPr>
          <a:xfrm>
            <a:off x="723900" y="1809946"/>
            <a:ext cx="10744200" cy="1258123"/>
          </a:xfrm>
          <a:prstGeom prst="rect">
            <a:avLst/>
          </a:prstGeom>
        </p:spPr>
        <p:txBody>
          <a:bodyPr/>
          <a:lstStyle/>
          <a:p>
            <a:r>
              <a:rPr lang="en-US" dirty="0"/>
              <a:t>HayWired Illustrates Problems with the</a:t>
            </a:r>
            <a:br>
              <a:rPr lang="en-US" dirty="0"/>
            </a:br>
            <a:r>
              <a:rPr lang="en-US" dirty="0"/>
              <a:t>Building Code, Fire, Water, and Elevators</a:t>
            </a:r>
          </a:p>
        </p:txBody>
      </p:sp>
      <p:pic>
        <p:nvPicPr>
          <p:cNvPr id="4" name="Picture 3"/>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717107" y="5988011"/>
            <a:ext cx="757783" cy="737629"/>
          </a:xfrm>
          <a:prstGeom prst="rect">
            <a:avLst/>
          </a:prstGeom>
        </p:spPr>
      </p:pic>
    </p:spTree>
    <p:extLst>
      <p:ext uri="{BB962C8B-B14F-4D97-AF65-F5344CB8AC3E}">
        <p14:creationId xmlns:p14="http://schemas.microsoft.com/office/powerpoint/2010/main" val="36315529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D6387-F39F-B24C-A74E-E5C10C567E35}"/>
              </a:ext>
            </a:extLst>
          </p:cNvPr>
          <p:cNvSpPr>
            <a:spLocks noGrp="1"/>
          </p:cNvSpPr>
          <p:nvPr>
            <p:ph type="title"/>
          </p:nvPr>
        </p:nvSpPr>
        <p:spPr>
          <a:xfrm>
            <a:off x="733578" y="297233"/>
            <a:ext cx="10956925" cy="621315"/>
          </a:xfrm>
        </p:spPr>
        <p:txBody>
          <a:bodyPr/>
          <a:lstStyle/>
          <a:p>
            <a:pPr algn="ctr"/>
            <a:r>
              <a:rPr lang="en-US" sz="3200" dirty="0"/>
              <a:t>USGS Fact Sheet – The HayWired Earthquake Scenario</a:t>
            </a:r>
          </a:p>
        </p:txBody>
      </p:sp>
      <p:pic>
        <p:nvPicPr>
          <p:cNvPr id="7" name="Content Placeholder 6">
            <a:extLst>
              <a:ext uri="{FF2B5EF4-FFF2-40B4-BE49-F238E27FC236}">
                <a16:creationId xmlns:a16="http://schemas.microsoft.com/office/drawing/2014/main" id="{040D021C-CF21-A34E-9952-1282388581E2}"/>
              </a:ext>
            </a:extLst>
          </p:cNvPr>
          <p:cNvPicPr>
            <a:picLocks noGrp="1" noChangeAspect="1"/>
          </p:cNvPicPr>
          <p:nvPr>
            <p:ph sz="quarter" idx="11"/>
          </p:nvPr>
        </p:nvPicPr>
        <p:blipFill>
          <a:blip r:embed="rId2">
            <a:extLst>
              <a:ext uri="{28A0092B-C50C-407E-A947-70E740481C1C}">
                <a14:useLocalDpi xmlns:a14="http://schemas.microsoft.com/office/drawing/2010/main" val="0"/>
              </a:ext>
            </a:extLst>
          </a:blip>
          <a:stretch>
            <a:fillRect/>
          </a:stretch>
        </p:blipFill>
        <p:spPr>
          <a:xfrm>
            <a:off x="2992615" y="973922"/>
            <a:ext cx="6400800" cy="5741087"/>
          </a:xfrm>
        </p:spPr>
      </p:pic>
      <p:sp>
        <p:nvSpPr>
          <p:cNvPr id="3" name="TextBox 2">
            <a:extLst>
              <a:ext uri="{FF2B5EF4-FFF2-40B4-BE49-F238E27FC236}">
                <a16:creationId xmlns:a16="http://schemas.microsoft.com/office/drawing/2014/main" id="{1137C211-A86D-4E43-974A-1625004A5706}"/>
              </a:ext>
            </a:extLst>
          </p:cNvPr>
          <p:cNvSpPr txBox="1"/>
          <p:nvPr/>
        </p:nvSpPr>
        <p:spPr>
          <a:xfrm>
            <a:off x="213737" y="2669052"/>
            <a:ext cx="2556164" cy="1200329"/>
          </a:xfrm>
          <a:prstGeom prst="rect">
            <a:avLst/>
          </a:prstGeom>
          <a:noFill/>
        </p:spPr>
        <p:txBody>
          <a:bodyPr wrap="square" rtlCol="0">
            <a:spAutoFit/>
          </a:bodyPr>
          <a:lstStyle/>
          <a:p>
            <a:pPr algn="ctr"/>
            <a:r>
              <a:rPr lang="en-US" b="1" dirty="0">
                <a:solidFill>
                  <a:schemeClr val="bg1"/>
                </a:solidFill>
              </a:rPr>
              <a:t> </a:t>
            </a:r>
          </a:p>
          <a:p>
            <a:pPr algn="ctr"/>
            <a:r>
              <a:rPr lang="en-US" b="1" dirty="0" err="1">
                <a:solidFill>
                  <a:schemeClr val="bg1"/>
                </a:solidFill>
              </a:rPr>
              <a:t>usgs.gov</a:t>
            </a:r>
            <a:r>
              <a:rPr lang="en-US" b="1" dirty="0">
                <a:solidFill>
                  <a:schemeClr val="bg1"/>
                </a:solidFill>
              </a:rPr>
              <a:t>/HayWired </a:t>
            </a:r>
          </a:p>
          <a:p>
            <a:pPr algn="ctr"/>
            <a:endParaRPr lang="en-US" b="1" dirty="0">
              <a:solidFill>
                <a:schemeClr val="bg1"/>
              </a:solidFill>
            </a:endParaRPr>
          </a:p>
          <a:p>
            <a:pPr algn="ctr"/>
            <a:r>
              <a:rPr lang="en-US" b="1" dirty="0" err="1">
                <a:solidFill>
                  <a:schemeClr val="bg1"/>
                </a:solidFill>
              </a:rPr>
              <a:t>OutsmartDisaster.com</a:t>
            </a:r>
            <a:endParaRPr lang="en-US" b="1" dirty="0">
              <a:solidFill>
                <a:schemeClr val="bg1"/>
              </a:solidFill>
            </a:endParaRPr>
          </a:p>
        </p:txBody>
      </p:sp>
      <p:sp>
        <p:nvSpPr>
          <p:cNvPr id="5" name="TextBox 4">
            <a:extLst>
              <a:ext uri="{FF2B5EF4-FFF2-40B4-BE49-F238E27FC236}">
                <a16:creationId xmlns:a16="http://schemas.microsoft.com/office/drawing/2014/main" id="{828BF9D0-A8B4-9745-8A01-41C04636AC6B}"/>
              </a:ext>
            </a:extLst>
          </p:cNvPr>
          <p:cNvSpPr txBox="1"/>
          <p:nvPr/>
        </p:nvSpPr>
        <p:spPr>
          <a:xfrm>
            <a:off x="9838844" y="2851243"/>
            <a:ext cx="2082800" cy="1477328"/>
          </a:xfrm>
          <a:prstGeom prst="rect">
            <a:avLst/>
          </a:prstGeom>
          <a:noFill/>
        </p:spPr>
        <p:txBody>
          <a:bodyPr wrap="square" rtlCol="0">
            <a:spAutoFit/>
          </a:bodyPr>
          <a:lstStyle/>
          <a:p>
            <a:pPr algn="ctr"/>
            <a:r>
              <a:rPr lang="en-US" b="1" dirty="0">
                <a:solidFill>
                  <a:schemeClr val="bg1"/>
                </a:solidFill>
              </a:rPr>
              <a:t>@</a:t>
            </a:r>
            <a:r>
              <a:rPr lang="en-US" b="1" dirty="0" err="1">
                <a:solidFill>
                  <a:schemeClr val="bg1"/>
                </a:solidFill>
              </a:rPr>
              <a:t>HayWiredCA</a:t>
            </a:r>
            <a:endParaRPr lang="en-US" b="1" dirty="0">
              <a:solidFill>
                <a:schemeClr val="bg1"/>
              </a:solidFill>
            </a:endParaRPr>
          </a:p>
          <a:p>
            <a:pPr algn="ctr"/>
            <a:r>
              <a:rPr lang="en-US" b="1" dirty="0">
                <a:solidFill>
                  <a:schemeClr val="bg1"/>
                </a:solidFill>
              </a:rPr>
              <a:t> </a:t>
            </a:r>
          </a:p>
          <a:p>
            <a:pPr algn="ctr"/>
            <a:r>
              <a:rPr lang="en-US" b="1" dirty="0">
                <a:solidFill>
                  <a:schemeClr val="bg1"/>
                </a:solidFill>
              </a:rPr>
              <a:t>#HayWired </a:t>
            </a:r>
          </a:p>
          <a:p>
            <a:pPr algn="ctr"/>
            <a:endParaRPr lang="en-US" b="1" dirty="0">
              <a:solidFill>
                <a:schemeClr val="bg1"/>
              </a:solidFill>
            </a:endParaRPr>
          </a:p>
          <a:p>
            <a:pPr algn="ctr"/>
            <a:r>
              <a:rPr lang="en-US" b="1" dirty="0">
                <a:solidFill>
                  <a:schemeClr val="bg1"/>
                </a:solidFill>
              </a:rPr>
              <a:t>#</a:t>
            </a:r>
            <a:r>
              <a:rPr lang="en-US" b="1" dirty="0" err="1">
                <a:solidFill>
                  <a:schemeClr val="bg1"/>
                </a:solidFill>
              </a:rPr>
              <a:t>OutsmartDisaster</a:t>
            </a:r>
            <a:endParaRPr lang="en-US" b="1" dirty="0">
              <a:solidFill>
                <a:schemeClr val="bg1"/>
              </a:solidFill>
            </a:endParaRPr>
          </a:p>
        </p:txBody>
      </p:sp>
    </p:spTree>
    <p:extLst>
      <p:ext uri="{BB962C8B-B14F-4D97-AF65-F5344CB8AC3E}">
        <p14:creationId xmlns:p14="http://schemas.microsoft.com/office/powerpoint/2010/main" val="10967282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507A17-EBAB-BF4A-B437-529A0AB1491F}"/>
              </a:ext>
            </a:extLst>
          </p:cNvPr>
          <p:cNvSpPr>
            <a:spLocks noGrp="1"/>
          </p:cNvSpPr>
          <p:nvPr>
            <p:ph type="title"/>
          </p:nvPr>
        </p:nvSpPr>
        <p:spPr/>
        <p:txBody>
          <a:bodyPr/>
          <a:lstStyle/>
          <a:p>
            <a:pPr algn="ctr"/>
            <a:r>
              <a:rPr lang="en-US" dirty="0"/>
              <a:t>New buildings are safe but not very resilient</a:t>
            </a:r>
          </a:p>
        </p:txBody>
      </p:sp>
      <p:pic>
        <p:nvPicPr>
          <p:cNvPr id="4" name="Picture 3" descr="C:\Job\Haywired\03\15 Soc Conseq\Fig08.jpg"/>
          <p:cNvPicPr>
            <a:picLocks noChangeAspect="1"/>
          </p:cNvPicPr>
          <p:nvPr/>
        </p:nvPicPr>
        <p:blipFill rotWithShape="1">
          <a:blip r:embed="rId3" cstate="print">
            <a:extLst>
              <a:ext uri="{28A0092B-C50C-407E-A947-70E740481C1C}">
                <a14:useLocalDpi xmlns:a14="http://schemas.microsoft.com/office/drawing/2010/main" val="0"/>
              </a:ext>
            </a:extLst>
          </a:blip>
          <a:srcRect r="2626" b="19239"/>
          <a:stretch/>
        </p:blipFill>
        <p:spPr bwMode="auto">
          <a:xfrm>
            <a:off x="1290420" y="2217301"/>
            <a:ext cx="3582961" cy="3357593"/>
          </a:xfrm>
          <a:prstGeom prst="rect">
            <a:avLst/>
          </a:prstGeom>
          <a:noFill/>
          <a:ln>
            <a:noFill/>
          </a:ln>
          <a:extLst>
            <a:ext uri="{53640926-AAD7-44D8-BBD7-CCE9431645EC}">
              <a14:shadowObscured xmlns:a14="http://schemas.microsoft.com/office/drawing/2010/main"/>
            </a:ext>
          </a:extLst>
        </p:spPr>
      </p:pic>
      <p:pic>
        <p:nvPicPr>
          <p:cNvPr id="6" name="Picture 5" descr="C:\Job\Haywired\03\15 Soc Conseq\Fig11.jpg"/>
          <p:cNvPicPr>
            <a:picLocks noChangeAspect="1"/>
          </p:cNvPicPr>
          <p:nvPr/>
        </p:nvPicPr>
        <p:blipFill rotWithShape="1">
          <a:blip r:embed="rId4" cstate="print">
            <a:extLst>
              <a:ext uri="{28A0092B-C50C-407E-A947-70E740481C1C}">
                <a14:useLocalDpi xmlns:a14="http://schemas.microsoft.com/office/drawing/2010/main" val="0"/>
              </a:ext>
            </a:extLst>
          </a:blip>
          <a:srcRect b="16643"/>
          <a:stretch/>
        </p:blipFill>
        <p:spPr bwMode="auto">
          <a:xfrm>
            <a:off x="7123282" y="2225039"/>
            <a:ext cx="3668902" cy="3353724"/>
          </a:xfrm>
          <a:prstGeom prst="rect">
            <a:avLst/>
          </a:prstGeom>
          <a:noFill/>
          <a:ln>
            <a:noFill/>
          </a:ln>
        </p:spPr>
      </p:pic>
      <p:sp>
        <p:nvSpPr>
          <p:cNvPr id="2" name="Content Placeholder 1">
            <a:extLst>
              <a:ext uri="{FF2B5EF4-FFF2-40B4-BE49-F238E27FC236}">
                <a16:creationId xmlns:a16="http://schemas.microsoft.com/office/drawing/2014/main" id="{E10D40D8-4B60-3940-8EAF-1CD2DCCAC08B}"/>
              </a:ext>
            </a:extLst>
          </p:cNvPr>
          <p:cNvSpPr>
            <a:spLocks noGrp="1"/>
          </p:cNvSpPr>
          <p:nvPr>
            <p:ph sz="quarter" idx="11"/>
          </p:nvPr>
        </p:nvSpPr>
        <p:spPr>
          <a:xfrm>
            <a:off x="136885" y="1448811"/>
            <a:ext cx="6142181" cy="3394075"/>
          </a:xfrm>
        </p:spPr>
        <p:txBody>
          <a:bodyPr/>
          <a:lstStyle/>
          <a:p>
            <a:pPr algn="ctr"/>
            <a:r>
              <a:rPr lang="en-US" sz="2400" dirty="0"/>
              <a:t>Current code: </a:t>
            </a:r>
            <a:r>
              <a:rPr lang="en-US" sz="2400" dirty="0">
                <a:solidFill>
                  <a:srgbClr val="FF0000"/>
                </a:solidFill>
              </a:rPr>
              <a:t>25% </a:t>
            </a:r>
            <a:r>
              <a:rPr lang="en-US" sz="2400" dirty="0"/>
              <a:t>of new buildings collapse or are red- or yellow-tagged</a:t>
            </a:r>
          </a:p>
        </p:txBody>
      </p:sp>
      <p:sp>
        <p:nvSpPr>
          <p:cNvPr id="5" name="Content Placeholder 1">
            <a:extLst>
              <a:ext uri="{FF2B5EF4-FFF2-40B4-BE49-F238E27FC236}">
                <a16:creationId xmlns:a16="http://schemas.microsoft.com/office/drawing/2014/main" id="{E10D40D8-4B60-3940-8EAF-1CD2DCCAC08B}"/>
              </a:ext>
            </a:extLst>
          </p:cNvPr>
          <p:cNvSpPr txBox="1">
            <a:spLocks/>
          </p:cNvSpPr>
          <p:nvPr/>
        </p:nvSpPr>
        <p:spPr>
          <a:xfrm>
            <a:off x="6131526" y="1448811"/>
            <a:ext cx="5874086" cy="33940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Franklin Gothic Medium" panose="020B06030201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Franklin Gothic Medium" panose="020B06030201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Franklin Gothic Medium" panose="020B06030201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Franklin Gothic Medium" panose="020B06030201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Franklin Gothic Medium" panose="020B06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dirty="0">
                <a:solidFill>
                  <a:srgbClr val="FF0000"/>
                </a:solidFill>
              </a:rPr>
              <a:t>50% </a:t>
            </a:r>
            <a:r>
              <a:rPr lang="en-US" sz="2400" dirty="0"/>
              <a:t>stronger: </a:t>
            </a:r>
            <a:r>
              <a:rPr lang="en-US" sz="2400" dirty="0">
                <a:solidFill>
                  <a:srgbClr val="FF0000"/>
                </a:solidFill>
              </a:rPr>
              <a:t>6% </a:t>
            </a:r>
            <a:r>
              <a:rPr lang="en-US" sz="2400" dirty="0"/>
              <a:t>collapse or are red- or yellow-tagged, for </a:t>
            </a:r>
            <a:r>
              <a:rPr lang="en-US" sz="2400" dirty="0">
                <a:solidFill>
                  <a:srgbClr val="FF0000"/>
                </a:solidFill>
              </a:rPr>
              <a:t>1-3% </a:t>
            </a:r>
            <a:r>
              <a:rPr lang="en-US" sz="2400" dirty="0"/>
              <a:t>more building cost </a:t>
            </a:r>
          </a:p>
        </p:txBody>
      </p:sp>
      <p:grpSp>
        <p:nvGrpSpPr>
          <p:cNvPr id="9" name="Group 8"/>
          <p:cNvGrpSpPr/>
          <p:nvPr/>
        </p:nvGrpSpPr>
        <p:grpSpPr>
          <a:xfrm>
            <a:off x="3146554" y="5578763"/>
            <a:ext cx="5581610" cy="1096044"/>
            <a:chOff x="3352003" y="5578763"/>
            <a:chExt cx="5581610" cy="1096044"/>
          </a:xfrm>
        </p:grpSpPr>
        <p:pic>
          <p:nvPicPr>
            <p:cNvPr id="7" name="Picture 6" descr="C:\Job\Haywired\03\15 Soc Conseq\Fig08.jpg"/>
            <p:cNvPicPr>
              <a:picLocks noChangeAspect="1"/>
            </p:cNvPicPr>
            <p:nvPr/>
          </p:nvPicPr>
          <p:blipFill rotWithShape="1">
            <a:blip r:embed="rId3" cstate="print">
              <a:extLst>
                <a:ext uri="{28A0092B-C50C-407E-A947-70E740481C1C}">
                  <a14:useLocalDpi xmlns:a14="http://schemas.microsoft.com/office/drawing/2010/main" val="0"/>
                </a:ext>
              </a:extLst>
            </a:blip>
            <a:srcRect t="80538" r="2626" b="3133"/>
            <a:stretch/>
          </p:blipFill>
          <p:spPr bwMode="auto">
            <a:xfrm>
              <a:off x="3352003" y="5578763"/>
              <a:ext cx="5581610" cy="1057567"/>
            </a:xfrm>
            <a:prstGeom prst="rect">
              <a:avLst/>
            </a:prstGeom>
            <a:noFill/>
            <a:ln>
              <a:noFill/>
            </a:ln>
            <a:extLst>
              <a:ext uri="{53640926-AAD7-44D8-BBD7-CCE9431645EC}">
                <a14:shadowObscured xmlns:a14="http://schemas.microsoft.com/office/drawing/2010/main"/>
              </a:ext>
            </a:extLst>
          </p:spPr>
        </p:pic>
        <p:sp>
          <p:nvSpPr>
            <p:cNvPr id="8" name="TextBox 7"/>
            <p:cNvSpPr txBox="1"/>
            <p:nvPr/>
          </p:nvSpPr>
          <p:spPr>
            <a:xfrm>
              <a:off x="4119418" y="6274697"/>
              <a:ext cx="4510658" cy="400110"/>
            </a:xfrm>
            <a:prstGeom prst="rect">
              <a:avLst/>
            </a:prstGeom>
            <a:solidFill>
              <a:schemeClr val="bg1"/>
            </a:solidFill>
          </p:spPr>
          <p:txBody>
            <a:bodyPr wrap="none" rtlCol="0">
              <a:spAutoFit/>
            </a:bodyPr>
            <a:lstStyle/>
            <a:p>
              <a:r>
                <a:rPr lang="en-US" sz="2000" dirty="0"/>
                <a:t>Fraction collapsed, red- or yellow-tagged</a:t>
              </a:r>
            </a:p>
          </p:txBody>
        </p:sp>
      </p:grpSp>
    </p:spTree>
    <p:extLst>
      <p:ext uri="{BB962C8B-B14F-4D97-AF65-F5344CB8AC3E}">
        <p14:creationId xmlns:p14="http://schemas.microsoft.com/office/powerpoint/2010/main" val="17741335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F5788-79C0-C148-A928-672B72C2FCEE}"/>
              </a:ext>
            </a:extLst>
          </p:cNvPr>
          <p:cNvSpPr>
            <a:spLocks noGrp="1"/>
          </p:cNvSpPr>
          <p:nvPr>
            <p:ph type="title"/>
          </p:nvPr>
        </p:nvSpPr>
        <p:spPr>
          <a:xfrm>
            <a:off x="193964" y="508189"/>
            <a:ext cx="11785600" cy="621315"/>
          </a:xfrm>
        </p:spPr>
        <p:txBody>
          <a:bodyPr/>
          <a:lstStyle/>
          <a:p>
            <a:r>
              <a:rPr lang="en-US" sz="4000" dirty="0"/>
              <a:t>Big earthquakes burn cities as much as shake them</a:t>
            </a:r>
          </a:p>
        </p:txBody>
      </p:sp>
      <p:sp>
        <p:nvSpPr>
          <p:cNvPr id="3" name="Content Placeholder 2">
            <a:extLst>
              <a:ext uri="{FF2B5EF4-FFF2-40B4-BE49-F238E27FC236}">
                <a16:creationId xmlns:a16="http://schemas.microsoft.com/office/drawing/2014/main" id="{677CF04F-666A-2C47-BBAF-4E051615C70B}"/>
              </a:ext>
            </a:extLst>
          </p:cNvPr>
          <p:cNvSpPr>
            <a:spLocks noGrp="1"/>
          </p:cNvSpPr>
          <p:nvPr>
            <p:ph sz="quarter" idx="11"/>
          </p:nvPr>
        </p:nvSpPr>
        <p:spPr>
          <a:xfrm>
            <a:off x="146824" y="5689601"/>
            <a:ext cx="5377151" cy="706945"/>
          </a:xfrm>
        </p:spPr>
        <p:txBody>
          <a:bodyPr/>
          <a:lstStyle/>
          <a:p>
            <a:pPr marL="0" indent="0" algn="ctr">
              <a:buNone/>
            </a:pPr>
            <a:r>
              <a:rPr lang="en-US" sz="2000" dirty="0"/>
              <a:t>HayWired: 670 fires burn equivalent of 53,000 houses, aggravated by water supply damage</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7286" y="1633250"/>
            <a:ext cx="4876228" cy="3973223"/>
          </a:xfrm>
          <a:prstGeom prst="rect">
            <a:avLst/>
          </a:prstGeom>
          <a:noFill/>
          <a:ln>
            <a:noFill/>
          </a:ln>
        </p:spPr>
      </p:pic>
      <p:pic>
        <p:nvPicPr>
          <p:cNvPr id="5" name="Picture 4" descr="C:\Job\Haywired\03\21 FFE--figs\Fig40.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45006" y="1633250"/>
            <a:ext cx="6013762" cy="3973222"/>
          </a:xfrm>
          <a:prstGeom prst="rect">
            <a:avLst/>
          </a:prstGeom>
          <a:noFill/>
          <a:ln>
            <a:noFill/>
          </a:ln>
        </p:spPr>
      </p:pic>
      <p:sp>
        <p:nvSpPr>
          <p:cNvPr id="6" name="Content Placeholder 2">
            <a:extLst>
              <a:ext uri="{FF2B5EF4-FFF2-40B4-BE49-F238E27FC236}">
                <a16:creationId xmlns:a16="http://schemas.microsoft.com/office/drawing/2014/main" id="{677CF04F-666A-2C47-BBAF-4E051615C70B}"/>
              </a:ext>
            </a:extLst>
          </p:cNvPr>
          <p:cNvSpPr txBox="1">
            <a:spLocks/>
          </p:cNvSpPr>
          <p:nvPr/>
        </p:nvSpPr>
        <p:spPr>
          <a:xfrm>
            <a:off x="5645006" y="5689600"/>
            <a:ext cx="6013762" cy="7069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bg1"/>
                </a:solidFill>
                <a:latin typeface="Franklin Gothic Medium" panose="020B06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Franklin Gothic Medium" panose="020B06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Franklin Gothic Medium" panose="020B06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Franklin Gothic Medium" panose="020B06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Franklin Gothic Medium" panose="020B06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dirty="0"/>
              <a:t>Portable water supply systems can improve firefighting water supply</a:t>
            </a:r>
          </a:p>
        </p:txBody>
      </p:sp>
      <p:sp>
        <p:nvSpPr>
          <p:cNvPr id="7" name="TextBox 6"/>
          <p:cNvSpPr txBox="1"/>
          <p:nvPr/>
        </p:nvSpPr>
        <p:spPr>
          <a:xfrm>
            <a:off x="8164946" y="6396545"/>
            <a:ext cx="3930178" cy="400110"/>
          </a:xfrm>
          <a:prstGeom prst="rect">
            <a:avLst/>
          </a:prstGeom>
          <a:noFill/>
        </p:spPr>
        <p:txBody>
          <a:bodyPr wrap="none" rtlCol="0">
            <a:spAutoFit/>
          </a:bodyPr>
          <a:lstStyle/>
          <a:p>
            <a:r>
              <a:rPr lang="en-US" sz="2000" i="1" dirty="0">
                <a:solidFill>
                  <a:schemeClr val="bg1"/>
                </a:solidFill>
              </a:rPr>
              <a:t>-- Charles Scawthorn, SPA Risk LLC</a:t>
            </a:r>
          </a:p>
        </p:txBody>
      </p:sp>
    </p:spTree>
    <p:extLst>
      <p:ext uri="{BB962C8B-B14F-4D97-AF65-F5344CB8AC3E}">
        <p14:creationId xmlns:p14="http://schemas.microsoft.com/office/powerpoint/2010/main" val="15984232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8545" y="513059"/>
            <a:ext cx="11961090" cy="634733"/>
          </a:xfrm>
        </p:spPr>
        <p:txBody>
          <a:bodyPr/>
          <a:lstStyle/>
          <a:p>
            <a:pPr algn="ctr"/>
            <a:r>
              <a:rPr lang="en-US" sz="3600" dirty="0"/>
              <a:t>Pipe damage disrupts water supply, hinders firefighting</a:t>
            </a:r>
          </a:p>
        </p:txBody>
      </p:sp>
      <p:pic>
        <p:nvPicPr>
          <p:cNvPr id="6" name="Picture 5" descr="C:\Job\Lib\Pubs\Porter\LinkedIn water 2018\Porter (11 Mar 2018) HayWired water.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6677" y="1911926"/>
            <a:ext cx="3261975" cy="4892963"/>
          </a:xfrm>
          <a:prstGeom prst="rect">
            <a:avLst/>
          </a:prstGeom>
          <a:noFill/>
          <a:ln>
            <a:noFill/>
          </a:ln>
        </p:spPr>
      </p:pic>
      <p:pic>
        <p:nvPicPr>
          <p:cNvPr id="8" name="Content Placeholder 7"/>
          <p:cNvPicPr>
            <a:picLocks noGrp="1" noChangeAspect="1"/>
          </p:cNvPicPr>
          <p:nvPr>
            <p:ph sz="quarter" idx="11"/>
          </p:nvPr>
        </p:nvPicPr>
        <p:blipFill>
          <a:blip r:embed="rId3" cstate="print">
            <a:extLst>
              <a:ext uri="{28A0092B-C50C-407E-A947-70E740481C1C}">
                <a14:useLocalDpi xmlns:a14="http://schemas.microsoft.com/office/drawing/2010/main" val="0"/>
              </a:ext>
            </a:extLst>
          </a:blip>
          <a:stretch>
            <a:fillRect/>
          </a:stretch>
        </p:blipFill>
        <p:spPr>
          <a:xfrm>
            <a:off x="4747492" y="1879600"/>
            <a:ext cx="6567053" cy="4925290"/>
          </a:xfrm>
        </p:spPr>
      </p:pic>
      <p:sp useBgFill="1">
        <p:nvSpPr>
          <p:cNvPr id="9" name="TextBox 8"/>
          <p:cNvSpPr txBox="1"/>
          <p:nvPr/>
        </p:nvSpPr>
        <p:spPr>
          <a:xfrm>
            <a:off x="461818" y="1644073"/>
            <a:ext cx="184731" cy="369332"/>
          </a:xfrm>
          <a:prstGeom prst="rect">
            <a:avLst/>
          </a:prstGeom>
        </p:spPr>
        <p:txBody>
          <a:bodyPr wrap="none" rtlCol="0">
            <a:spAutoFit/>
          </a:bodyPr>
          <a:lstStyle/>
          <a:p>
            <a:endParaRPr lang="en-US" dirty="0"/>
          </a:p>
        </p:txBody>
      </p:sp>
      <p:sp>
        <p:nvSpPr>
          <p:cNvPr id="10" name="TextBox 9"/>
          <p:cNvSpPr txBox="1"/>
          <p:nvPr/>
        </p:nvSpPr>
        <p:spPr>
          <a:xfrm>
            <a:off x="322500" y="1432953"/>
            <a:ext cx="4350328" cy="461665"/>
          </a:xfrm>
          <a:prstGeom prst="rect">
            <a:avLst/>
          </a:prstGeom>
          <a:noFill/>
        </p:spPr>
        <p:txBody>
          <a:bodyPr wrap="square" rtlCol="0">
            <a:spAutoFit/>
          </a:bodyPr>
          <a:lstStyle/>
          <a:p>
            <a:pPr algn="ctr"/>
            <a:r>
              <a:rPr lang="en-US" sz="2400" dirty="0"/>
              <a:t>Some lack water for months</a:t>
            </a:r>
          </a:p>
        </p:txBody>
      </p:sp>
      <p:sp>
        <p:nvSpPr>
          <p:cNvPr id="11" name="TextBox 10"/>
          <p:cNvSpPr txBox="1"/>
          <p:nvPr/>
        </p:nvSpPr>
        <p:spPr>
          <a:xfrm>
            <a:off x="4747491" y="1417935"/>
            <a:ext cx="6567053" cy="461665"/>
          </a:xfrm>
          <a:prstGeom prst="rect">
            <a:avLst/>
          </a:prstGeom>
          <a:noFill/>
        </p:spPr>
        <p:txBody>
          <a:bodyPr wrap="square" rtlCol="0">
            <a:spAutoFit/>
          </a:bodyPr>
          <a:lstStyle/>
          <a:p>
            <a:pPr algn="ctr"/>
            <a:r>
              <a:rPr lang="en-US" sz="2400" dirty="0"/>
              <a:t>A resilient grid of ductile pipe can speed recovery</a:t>
            </a:r>
          </a:p>
        </p:txBody>
      </p:sp>
    </p:spTree>
    <p:extLst>
      <p:ext uri="{BB962C8B-B14F-4D97-AF65-F5344CB8AC3E}">
        <p14:creationId xmlns:p14="http://schemas.microsoft.com/office/powerpoint/2010/main" val="37336385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7018" y="508189"/>
            <a:ext cx="11877964" cy="621315"/>
          </a:xfrm>
        </p:spPr>
        <p:txBody>
          <a:bodyPr/>
          <a:lstStyle/>
          <a:p>
            <a:pPr algn="ctr"/>
            <a:r>
              <a:rPr lang="en-US" dirty="0"/>
              <a:t>Loss of power traps 22,000 people in elevators</a:t>
            </a:r>
          </a:p>
        </p:txBody>
      </p:sp>
      <p:sp>
        <p:nvSpPr>
          <p:cNvPr id="5" name="Content Placeholder 4"/>
          <p:cNvSpPr>
            <a:spLocks noGrp="1"/>
          </p:cNvSpPr>
          <p:nvPr>
            <p:ph sz="quarter" idx="11"/>
          </p:nvPr>
        </p:nvSpPr>
        <p:spPr>
          <a:xfrm>
            <a:off x="350982" y="1335231"/>
            <a:ext cx="3777673" cy="5268769"/>
          </a:xfrm>
        </p:spPr>
        <p:txBody>
          <a:bodyPr anchor="ctr"/>
          <a:lstStyle/>
          <a:p>
            <a:pPr marL="0" indent="0">
              <a:buNone/>
            </a:pPr>
            <a:r>
              <a:rPr lang="en-US" sz="2400" dirty="0"/>
              <a:t>4,500 occupied elevators without power</a:t>
            </a:r>
          </a:p>
          <a:p>
            <a:pPr marL="0" indent="0">
              <a:buNone/>
            </a:pPr>
            <a:endParaRPr lang="en-US" sz="2400" dirty="0"/>
          </a:p>
          <a:p>
            <a:pPr marL="0" indent="0">
              <a:buNone/>
            </a:pPr>
            <a:r>
              <a:rPr lang="en-US" sz="2400" dirty="0"/>
              <a:t>Power out in some places for days or weeks</a:t>
            </a:r>
          </a:p>
          <a:p>
            <a:pPr marL="0" indent="0">
              <a:buNone/>
            </a:pPr>
            <a:endParaRPr lang="en-US" sz="2400" dirty="0"/>
          </a:p>
          <a:p>
            <a:pPr marL="0" indent="0">
              <a:buNone/>
            </a:pPr>
            <a:r>
              <a:rPr lang="en-US" sz="2400" dirty="0"/>
              <a:t>Adding emergency power to newer elevators can reduce trapped occupants by 8,000</a:t>
            </a:r>
          </a:p>
        </p:txBody>
      </p:sp>
      <p:pic>
        <p:nvPicPr>
          <p:cNvPr id="6" name="Content Placeholder 4" descr="C:\Users\Keith\Pictures\FFE\Joint Base Andrews elevator rescue practice 6 May 201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95259" y="1335231"/>
            <a:ext cx="7642182" cy="5268769"/>
          </a:xfrm>
          <a:prstGeom prst="rect">
            <a:avLst/>
          </a:prstGeom>
          <a:noFill/>
          <a:ln>
            <a:noFill/>
          </a:ln>
        </p:spPr>
      </p:pic>
    </p:spTree>
    <p:extLst>
      <p:ext uri="{BB962C8B-B14F-4D97-AF65-F5344CB8AC3E}">
        <p14:creationId xmlns:p14="http://schemas.microsoft.com/office/powerpoint/2010/main" val="21404846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1F9FD3-BA84-AA48-A37A-20066F0F3B51}"/>
              </a:ext>
            </a:extLst>
          </p:cNvPr>
          <p:cNvSpPr>
            <a:spLocks noGrp="1"/>
          </p:cNvSpPr>
          <p:nvPr>
            <p:ph type="title"/>
          </p:nvPr>
        </p:nvSpPr>
        <p:spPr>
          <a:xfrm>
            <a:off x="723900" y="1809946"/>
            <a:ext cx="10744200" cy="2271860"/>
          </a:xfrm>
          <a:prstGeom prst="rect">
            <a:avLst/>
          </a:prstGeom>
        </p:spPr>
        <p:txBody>
          <a:bodyPr/>
          <a:lstStyle/>
          <a:p>
            <a:r>
              <a:rPr lang="en-US" dirty="0"/>
              <a:t>HayWired illustrates problems with the</a:t>
            </a:r>
            <a:br>
              <a:rPr lang="en-US" dirty="0"/>
            </a:br>
            <a:r>
              <a:rPr lang="en-US" dirty="0"/>
              <a:t>building code, fire, water, and elevators, causing major problems for society.</a:t>
            </a:r>
            <a:br>
              <a:rPr lang="en-US" dirty="0"/>
            </a:br>
            <a:br>
              <a:rPr lang="en-US" dirty="0"/>
            </a:br>
            <a:r>
              <a:rPr lang="en-US" dirty="0"/>
              <a:t>We can do better for modest investment in many cases.</a:t>
            </a:r>
          </a:p>
        </p:txBody>
      </p:sp>
      <p:pic>
        <p:nvPicPr>
          <p:cNvPr id="4" name="Picture 3"/>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717107" y="5988011"/>
            <a:ext cx="757783" cy="737629"/>
          </a:xfrm>
          <a:prstGeom prst="rect">
            <a:avLst/>
          </a:prstGeom>
        </p:spPr>
      </p:pic>
    </p:spTree>
    <p:extLst>
      <p:ext uri="{BB962C8B-B14F-4D97-AF65-F5344CB8AC3E}">
        <p14:creationId xmlns:p14="http://schemas.microsoft.com/office/powerpoint/2010/main" val="24434604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198553E-995F-2848-8750-2F08B8636AF5}"/>
              </a:ext>
            </a:extLst>
          </p:cNvPr>
          <p:cNvSpPr txBox="1">
            <a:spLocks/>
          </p:cNvSpPr>
          <p:nvPr/>
        </p:nvSpPr>
        <p:spPr>
          <a:xfrm>
            <a:off x="700708" y="508189"/>
            <a:ext cx="10956925" cy="621315"/>
          </a:xfrm>
          <a:prstGeom prst="rect">
            <a:avLst/>
          </a:prstGeom>
        </p:spPr>
        <p:txBody>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US"/>
              <a:t>HayWired Scenario - Insights</a:t>
            </a:r>
            <a:endParaRPr lang="en-US" dirty="0"/>
          </a:p>
        </p:txBody>
      </p:sp>
      <p:sp>
        <p:nvSpPr>
          <p:cNvPr id="5" name="Content Placeholder 3">
            <a:extLst>
              <a:ext uri="{FF2B5EF4-FFF2-40B4-BE49-F238E27FC236}">
                <a16:creationId xmlns:a16="http://schemas.microsoft.com/office/drawing/2014/main" id="{1C9A6450-7B36-D34A-BAF3-BDE56CF1EF1E}"/>
              </a:ext>
            </a:extLst>
          </p:cNvPr>
          <p:cNvSpPr>
            <a:spLocks noGrp="1"/>
          </p:cNvSpPr>
          <p:nvPr>
            <p:ph sz="quarter" idx="11"/>
          </p:nvPr>
        </p:nvSpPr>
        <p:spPr>
          <a:xfrm>
            <a:off x="700088" y="1928813"/>
            <a:ext cx="10744200" cy="3394075"/>
          </a:xfrm>
        </p:spPr>
        <p:txBody>
          <a:bodyPr/>
          <a:lstStyle/>
          <a:p>
            <a:pPr marL="0" indent="0" algn="l">
              <a:buNone/>
            </a:pPr>
            <a:r>
              <a:rPr lang="en-US" b="1" dirty="0"/>
              <a:t>Dr. Laurie Johnson</a:t>
            </a:r>
            <a:endParaRPr lang="en-US" dirty="0"/>
          </a:p>
          <a:p>
            <a:pPr algn="l"/>
            <a:r>
              <a:rPr lang="en-US" i="1" dirty="0"/>
              <a:t>Damage Footprint and Dollars</a:t>
            </a:r>
            <a:r>
              <a:rPr lang="en-US" dirty="0"/>
              <a:t> – We cannot build resilience in an ad hoc, one city-, one project-at-a-time way; we have to approach resiliency in a systematic and comprehensive fashion with a focus on regional housing and infrastructure.</a:t>
            </a:r>
          </a:p>
          <a:p>
            <a:pPr algn="l"/>
            <a:r>
              <a:rPr lang="en-US" i="1" dirty="0"/>
              <a:t>Recovering</a:t>
            </a:r>
            <a:r>
              <a:rPr lang="en-US" dirty="0"/>
              <a:t> – Long-term recovery challenges for communities and residents after a catastrophic earthquake like the HayWired Scenario would be unprecedented but not insurmountable if we take collective action now.</a:t>
            </a:r>
          </a:p>
          <a:p>
            <a:pPr algn="l"/>
            <a:r>
              <a:rPr lang="en-US" i="1" dirty="0"/>
              <a:t>Community Resilience</a:t>
            </a:r>
            <a:r>
              <a:rPr lang="en-US" dirty="0"/>
              <a:t> - Let’s keep collaborating to strengthen our communities, using science to better understand urban infrastructure, social, and economic linkages.</a:t>
            </a:r>
          </a:p>
          <a:p>
            <a:pPr marL="0" indent="0" algn="l">
              <a:buNone/>
            </a:pPr>
            <a:endParaRPr lang="en-US" dirty="0"/>
          </a:p>
        </p:txBody>
      </p:sp>
      <p:pic>
        <p:nvPicPr>
          <p:cNvPr id="6" name="Picture 5">
            <a:extLst>
              <a:ext uri="{FF2B5EF4-FFF2-40B4-BE49-F238E27FC236}">
                <a16:creationId xmlns:a16="http://schemas.microsoft.com/office/drawing/2014/main" id="{1CD5DB6D-154E-BB4F-BAA8-68E9A1233A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0674" y="508189"/>
            <a:ext cx="1093614" cy="1093614"/>
          </a:xfrm>
          <a:prstGeom prst="rect">
            <a:avLst/>
          </a:prstGeom>
        </p:spPr>
      </p:pic>
    </p:spTree>
    <p:extLst>
      <p:ext uri="{BB962C8B-B14F-4D97-AF65-F5344CB8AC3E}">
        <p14:creationId xmlns:p14="http://schemas.microsoft.com/office/powerpoint/2010/main" val="1610136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858592" y="1803503"/>
            <a:ext cx="633462" cy="1778344"/>
          </a:xfrm>
          <a:prstGeom prst="rect">
            <a:avLst/>
          </a:prstGeom>
        </p:spPr>
      </p:pic>
      <p:sp>
        <p:nvSpPr>
          <p:cNvPr id="2" name="Title 1"/>
          <p:cNvSpPr>
            <a:spLocks noGrp="1"/>
          </p:cNvSpPr>
          <p:nvPr>
            <p:ph type="title"/>
          </p:nvPr>
        </p:nvSpPr>
        <p:spPr/>
        <p:txBody>
          <a:bodyPr/>
          <a:lstStyle/>
          <a:p>
            <a:r>
              <a:rPr lang="en-US" sz="4000" dirty="0"/>
              <a:t>High Impact Communities-at-Risk</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50000"/>
          <a:stretch/>
        </p:blipFill>
        <p:spPr bwMode="auto">
          <a:xfrm>
            <a:off x="1562100" y="997102"/>
            <a:ext cx="3683294" cy="4806922"/>
          </a:xfrm>
          <a:prstGeom prst="rect">
            <a:avLst/>
          </a:prstGeom>
          <a:noFill/>
          <a:ln>
            <a:noFill/>
          </a:ln>
          <a:effectLst/>
          <a:extLst/>
        </p:spPr>
      </p:pic>
      <p:sp>
        <p:nvSpPr>
          <p:cNvPr id="9" name="TextBox 8"/>
          <p:cNvSpPr txBox="1"/>
          <p:nvPr/>
        </p:nvSpPr>
        <p:spPr>
          <a:xfrm>
            <a:off x="8492054" y="1759745"/>
            <a:ext cx="3657574" cy="2010807"/>
          </a:xfrm>
          <a:prstGeom prst="rect">
            <a:avLst/>
          </a:prstGeom>
          <a:noFill/>
        </p:spPr>
        <p:txBody>
          <a:bodyPr wrap="square" rtlCol="0">
            <a:spAutoFit/>
          </a:bodyPr>
          <a:lstStyle/>
          <a:p>
            <a:pPr>
              <a:spcAft>
                <a:spcPts val="500"/>
              </a:spcAft>
            </a:pPr>
            <a:r>
              <a:rPr lang="en-US" sz="2000" b="1" dirty="0"/>
              <a:t>&gt;60%</a:t>
            </a:r>
          </a:p>
          <a:p>
            <a:pPr>
              <a:spcAft>
                <a:spcPts val="500"/>
              </a:spcAft>
            </a:pPr>
            <a:r>
              <a:rPr lang="en-US" sz="2000" b="1" dirty="0"/>
              <a:t>20% - 60%</a:t>
            </a:r>
          </a:p>
          <a:p>
            <a:pPr>
              <a:spcAft>
                <a:spcPts val="500"/>
              </a:spcAft>
            </a:pPr>
            <a:r>
              <a:rPr lang="en-US" sz="2000" b="1" dirty="0"/>
              <a:t>10% - 20%</a:t>
            </a:r>
          </a:p>
          <a:p>
            <a:pPr>
              <a:spcAft>
                <a:spcPts val="500"/>
              </a:spcAft>
            </a:pPr>
            <a:r>
              <a:rPr lang="en-US" sz="2000" b="1" dirty="0"/>
              <a:t>2% - 10%</a:t>
            </a:r>
          </a:p>
          <a:p>
            <a:pPr>
              <a:spcAft>
                <a:spcPts val="500"/>
              </a:spcAft>
            </a:pPr>
            <a:r>
              <a:rPr lang="en-US" sz="2000" b="1" dirty="0"/>
              <a:t>&lt;2%</a:t>
            </a:r>
            <a:br>
              <a:rPr lang="en-US" sz="2000" b="1" dirty="0"/>
            </a:br>
            <a:endParaRPr lang="en-US" sz="700" b="1" dirty="0"/>
          </a:p>
        </p:txBody>
      </p:sp>
      <p:sp>
        <p:nvSpPr>
          <p:cNvPr id="10" name="TextBox 9"/>
          <p:cNvSpPr txBox="1"/>
          <p:nvPr/>
        </p:nvSpPr>
        <p:spPr>
          <a:xfrm>
            <a:off x="7768062" y="1087520"/>
            <a:ext cx="4273048" cy="523220"/>
          </a:xfrm>
          <a:prstGeom prst="rect">
            <a:avLst/>
          </a:prstGeom>
          <a:solidFill>
            <a:schemeClr val="bg1"/>
          </a:solidFill>
        </p:spPr>
        <p:txBody>
          <a:bodyPr wrap="square" rtlCol="0">
            <a:spAutoFit/>
          </a:bodyPr>
          <a:lstStyle/>
          <a:p>
            <a:r>
              <a:rPr lang="en-US" sz="1400" dirty="0"/>
              <a:t>Percentage of all building square footage in a census tract in an extensive or complete damage state</a:t>
            </a:r>
          </a:p>
        </p:txBody>
      </p:sp>
      <p:pic>
        <p:nvPicPr>
          <p:cNvPr id="11" name="Picture 10"/>
          <p:cNvPicPr>
            <a:picLocks noChangeAspect="1"/>
          </p:cNvPicPr>
          <p:nvPr/>
        </p:nvPicPr>
        <p:blipFill>
          <a:blip r:embed="rId4"/>
          <a:stretch>
            <a:fillRect/>
          </a:stretch>
        </p:blipFill>
        <p:spPr>
          <a:xfrm>
            <a:off x="5223683" y="1131958"/>
            <a:ext cx="2571538" cy="2440061"/>
          </a:xfrm>
          <a:prstGeom prst="rect">
            <a:avLst/>
          </a:prstGeom>
          <a:ln>
            <a:solidFill>
              <a:schemeClr val="tx1"/>
            </a:solidFill>
          </a:ln>
        </p:spPr>
      </p:pic>
      <p:pic>
        <p:nvPicPr>
          <p:cNvPr id="12" name="Picture 11"/>
          <p:cNvPicPr>
            <a:picLocks noChangeAspect="1"/>
          </p:cNvPicPr>
          <p:nvPr/>
        </p:nvPicPr>
        <p:blipFill>
          <a:blip r:embed="rId5"/>
          <a:stretch>
            <a:fillRect/>
          </a:stretch>
        </p:blipFill>
        <p:spPr>
          <a:xfrm>
            <a:off x="5223683" y="3642731"/>
            <a:ext cx="5269283" cy="3136010"/>
          </a:xfrm>
          <a:prstGeom prst="rect">
            <a:avLst/>
          </a:prstGeom>
          <a:ln>
            <a:solidFill>
              <a:schemeClr val="tx1"/>
            </a:solidFill>
          </a:ln>
        </p:spPr>
      </p:pic>
    </p:spTree>
    <p:extLst>
      <p:ext uri="{BB962C8B-B14F-4D97-AF65-F5344CB8AC3E}">
        <p14:creationId xmlns:p14="http://schemas.microsoft.com/office/powerpoint/2010/main" val="32579706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altLang="en-US" sz="4000" dirty="0"/>
              <a:t>Residents evacuating </a:t>
            </a:r>
            <a:br>
              <a:rPr lang="en-US" altLang="en-US" sz="4000" dirty="0"/>
            </a:br>
            <a:r>
              <a:rPr lang="en-US" altLang="en-US" sz="3200" dirty="0"/>
              <a:t>San Francisco in 1906 and New Orleans in 2005</a:t>
            </a:r>
          </a:p>
        </p:txBody>
      </p:sp>
      <p:pic>
        <p:nvPicPr>
          <p:cNvPr id="1026" name="Picture 3" descr="https://upload.wikimedia.org/wikipedia/commons/thumb/d/da/San_Francisco_Earthquake_of_1906%2C_%28People%29_leaving_the_city_-_NARA_-_522958.tif/lossy-page1-1024px-San_Francisco_Earthquake_of_1906%2C_%28People%29_leaving_the_city_-_NARA_-_522958.ti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8253" y="1600200"/>
            <a:ext cx="5207549" cy="3713717"/>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2048" descr="New Orleans, La., September 2, 2005 --  Evacuees wait in lines to board aircraft for evacuation at New Orleans airport where FEMA's D-MATs have set up operations. &#10;Photo: Michael Rieger/FEM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6382" y="1600200"/>
            <a:ext cx="3902034" cy="519769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5"/>
          <p:cNvSpPr>
            <a:spLocks noChangeArrowheads="1"/>
          </p:cNvSpPr>
          <p:nvPr/>
        </p:nvSpPr>
        <p:spPr bwMode="auto">
          <a:xfrm>
            <a:off x="0" y="79819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Garamond" pitchFamily="18" charset="0"/>
                <a:ea typeface="Times New Roman" pitchFamily="18" charset="0"/>
                <a:cs typeface="Calibri" pitchFamily="34" charset="0"/>
              </a:rPr>
              <a:t>Figure: </a:t>
            </a:r>
            <a:r>
              <a:rPr kumimoji="0" lang="en-US" altLang="en-US" sz="1200" b="0" i="0" u="none" strike="noStrike" cap="none" normalizeH="0" baseline="0">
                <a:ln>
                  <a:noFill/>
                </a:ln>
                <a:solidFill>
                  <a:schemeClr val="tx1"/>
                </a:solidFill>
                <a:effectLst/>
                <a:latin typeface="Garamond" pitchFamily="18" charset="0"/>
                <a:ea typeface="Times New Roman" pitchFamily="18" charset="0"/>
                <a:cs typeface="Arial" pitchFamily="34" charset="0"/>
              </a:rPr>
              <a:t>Evacuees at New Orleans airport after Hurricane Katrina’s landfall, September 1, 2005. Source: Michael Reiger, FEMA</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7" name="TextBox 6"/>
          <p:cNvSpPr txBox="1"/>
          <p:nvPr/>
        </p:nvSpPr>
        <p:spPr>
          <a:xfrm>
            <a:off x="1108252" y="5315081"/>
            <a:ext cx="5207549" cy="430887"/>
          </a:xfrm>
          <a:prstGeom prst="rect">
            <a:avLst/>
          </a:prstGeom>
          <a:noFill/>
        </p:spPr>
        <p:txBody>
          <a:bodyPr wrap="square" rtlCol="0">
            <a:spAutoFit/>
          </a:bodyPr>
          <a:lstStyle/>
          <a:p>
            <a:pPr lvl="0"/>
            <a:r>
              <a:rPr lang="en-US" altLang="en-US" sz="1100" dirty="0">
                <a:latin typeface="+mj-lt"/>
                <a:ea typeface="Calibri" pitchFamily="34" charset="0"/>
                <a:cs typeface="Times New Roman" pitchFamily="18" charset="0"/>
              </a:rPr>
              <a:t>Source: U.S. National Archives and Records Administration, and M. </a:t>
            </a:r>
            <a:r>
              <a:rPr lang="en-US" altLang="en-US" sz="1100" dirty="0" err="1">
                <a:latin typeface="+mj-lt"/>
                <a:ea typeface="Calibri" pitchFamily="34" charset="0"/>
                <a:cs typeface="Times New Roman" pitchFamily="18" charset="0"/>
              </a:rPr>
              <a:t>Reiger</a:t>
            </a:r>
            <a:r>
              <a:rPr lang="en-US" altLang="en-US" sz="1100" dirty="0">
                <a:latin typeface="+mj-lt"/>
                <a:ea typeface="Calibri" pitchFamily="34" charset="0"/>
                <a:cs typeface="Times New Roman" pitchFamily="18" charset="0"/>
              </a:rPr>
              <a:t>, Federal Emergency Management Agency</a:t>
            </a:r>
            <a:endParaRPr lang="en-US" sz="1100" dirty="0">
              <a:latin typeface="+mj-lt"/>
            </a:endParaRPr>
          </a:p>
        </p:txBody>
      </p:sp>
    </p:spTree>
    <p:extLst>
      <p:ext uri="{BB962C8B-B14F-4D97-AF65-F5344CB8AC3E}">
        <p14:creationId xmlns:p14="http://schemas.microsoft.com/office/powerpoint/2010/main" val="36681534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Unprecedented but not Insurmountable</a:t>
            </a:r>
            <a:br>
              <a:rPr lang="en-US" sz="4000" dirty="0"/>
            </a:br>
            <a:r>
              <a:rPr lang="en-US" sz="4000" dirty="0"/>
              <a:t>Long-Term Recovery Challenges</a:t>
            </a:r>
          </a:p>
        </p:txBody>
      </p:sp>
      <p:sp>
        <p:nvSpPr>
          <p:cNvPr id="3" name="Content Placeholder 2"/>
          <p:cNvSpPr>
            <a:spLocks noGrp="1"/>
          </p:cNvSpPr>
          <p:nvPr>
            <p:ph sz="quarter" idx="10"/>
          </p:nvPr>
        </p:nvSpPr>
        <p:spPr>
          <a:xfrm>
            <a:off x="1562100" y="2063209"/>
            <a:ext cx="10629900" cy="3119437"/>
          </a:xfrm>
        </p:spPr>
        <p:txBody>
          <a:bodyPr/>
          <a:lstStyle/>
          <a:p>
            <a:pPr marL="0" indent="0">
              <a:buNone/>
            </a:pPr>
            <a:r>
              <a:rPr lang="en-US" sz="3200" b="1" dirty="0"/>
              <a:t>If we take collective action now to:</a:t>
            </a:r>
          </a:p>
          <a:p>
            <a:pPr lvl="0"/>
            <a:r>
              <a:rPr lang="en-US" dirty="0"/>
              <a:t>Emphasize financial recovery and population displacement in government, individual and business disaster planning, exercises, preparedness campaigns and training.</a:t>
            </a:r>
          </a:p>
          <a:p>
            <a:pPr lvl="0"/>
            <a:r>
              <a:rPr lang="en-US" dirty="0"/>
              <a:t>Plan for long-term recovery at all levels of government, and</a:t>
            </a:r>
          </a:p>
          <a:p>
            <a:r>
              <a:rPr lang="en-US" dirty="0"/>
              <a:t>Direct more investment and focus in local and regional land use plans on upgrading the seismic resilience of existing communities while future, more resilient, communities are being planned and built.</a:t>
            </a:r>
          </a:p>
        </p:txBody>
      </p:sp>
    </p:spTree>
    <p:extLst>
      <p:ext uri="{BB962C8B-B14F-4D97-AF65-F5344CB8AC3E}">
        <p14:creationId xmlns:p14="http://schemas.microsoft.com/office/powerpoint/2010/main" val="20834791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0623" y="574231"/>
            <a:ext cx="5782067" cy="1817731"/>
          </a:xfrm>
        </p:spPr>
        <p:txBody>
          <a:bodyPr/>
          <a:lstStyle/>
          <a:p>
            <a:r>
              <a:rPr lang="en-US" sz="4000" dirty="0"/>
              <a:t>72% Probability of a</a:t>
            </a:r>
            <a:br>
              <a:rPr lang="en-US" sz="4000" dirty="0"/>
            </a:br>
            <a:r>
              <a:rPr lang="en-US" sz="4000" dirty="0"/>
              <a:t>M 6.7 or Greater Earthquake in the Region</a:t>
            </a:r>
          </a:p>
        </p:txBody>
      </p:sp>
      <p:sp>
        <p:nvSpPr>
          <p:cNvPr id="3" name="Content Placeholder 2"/>
          <p:cNvSpPr>
            <a:spLocks noGrp="1"/>
          </p:cNvSpPr>
          <p:nvPr>
            <p:ph sz="quarter" idx="10"/>
          </p:nvPr>
        </p:nvSpPr>
        <p:spPr>
          <a:xfrm>
            <a:off x="1217715" y="2772076"/>
            <a:ext cx="5764975" cy="3012577"/>
          </a:xfrm>
        </p:spPr>
        <p:txBody>
          <a:bodyPr/>
          <a:lstStyle/>
          <a:p>
            <a:r>
              <a:rPr lang="en-US" sz="2400" dirty="0"/>
              <a:t>For every earthquake, specific patterns of damage and population affected will differ. </a:t>
            </a:r>
          </a:p>
          <a:p>
            <a:r>
              <a:rPr lang="en-US" sz="2400" dirty="0"/>
              <a:t>Yet, the fundamental vulnerabilities in the region’s building stock, infrastructure and people persist.</a:t>
            </a:r>
          </a:p>
          <a:p>
            <a:r>
              <a:rPr lang="en-US" sz="2400" dirty="0"/>
              <a:t>Let’s keep collaborating to strengthen our communities</a:t>
            </a:r>
          </a:p>
        </p:txBody>
      </p:sp>
      <p:pic>
        <p:nvPicPr>
          <p:cNvPr id="4" name="Picture 3"/>
          <p:cNvPicPr/>
          <p:nvPr/>
        </p:nvPicPr>
        <p:blipFill rotWithShape="1">
          <a:blip r:embed="rId2" cstate="email">
            <a:extLst>
              <a:ext uri="{28A0092B-C50C-407E-A947-70E740481C1C}">
                <a14:useLocalDpi xmlns:a14="http://schemas.microsoft.com/office/drawing/2010/main"/>
              </a:ext>
            </a:extLst>
          </a:blip>
          <a:srcRect b="13858"/>
          <a:stretch/>
        </p:blipFill>
        <p:spPr bwMode="auto">
          <a:xfrm>
            <a:off x="6982691" y="194116"/>
            <a:ext cx="4935506" cy="5504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p:nvPr/>
        </p:nvPicPr>
        <p:blipFill rotWithShape="1">
          <a:blip r:embed="rId2" cstate="email">
            <a:extLst>
              <a:ext uri="{28A0092B-C50C-407E-A947-70E740481C1C}">
                <a14:useLocalDpi xmlns:a14="http://schemas.microsoft.com/office/drawing/2010/main"/>
              </a:ext>
            </a:extLst>
          </a:blip>
          <a:srcRect l="7914" t="86554" r="72662" b="2385"/>
          <a:stretch/>
        </p:blipFill>
        <p:spPr bwMode="auto">
          <a:xfrm>
            <a:off x="10591325" y="1226126"/>
            <a:ext cx="1074840" cy="737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84740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F53CDA-47B6-2245-9704-DA1CA6D884CA}"/>
              </a:ext>
            </a:extLst>
          </p:cNvPr>
          <p:cNvSpPr txBox="1"/>
          <p:nvPr/>
        </p:nvSpPr>
        <p:spPr>
          <a:xfrm>
            <a:off x="4714626" y="3075709"/>
            <a:ext cx="3238579" cy="1200329"/>
          </a:xfrm>
          <a:prstGeom prst="rect">
            <a:avLst/>
          </a:prstGeom>
          <a:noFill/>
        </p:spPr>
        <p:txBody>
          <a:bodyPr wrap="none" rtlCol="0">
            <a:spAutoFit/>
          </a:bodyPr>
          <a:lstStyle/>
          <a:p>
            <a:r>
              <a:rPr lang="en-US" dirty="0">
                <a:solidFill>
                  <a:schemeClr val="bg1"/>
                </a:solidFill>
              </a:rPr>
              <a:t>HayWired Movie (YouTube)</a:t>
            </a:r>
          </a:p>
          <a:p>
            <a:r>
              <a:rPr lang="en-US" dirty="0">
                <a:solidFill>
                  <a:schemeClr val="bg1"/>
                </a:solidFill>
              </a:rPr>
              <a:t>https://</a:t>
            </a:r>
            <a:r>
              <a:rPr lang="en-US" dirty="0" err="1">
                <a:solidFill>
                  <a:schemeClr val="bg1"/>
                </a:solidFill>
              </a:rPr>
              <a:t>youtu.be</a:t>
            </a:r>
            <a:r>
              <a:rPr lang="en-US" dirty="0">
                <a:solidFill>
                  <a:schemeClr val="bg1"/>
                </a:solidFill>
              </a:rPr>
              <a:t>/aRLb3PmIYFc</a:t>
            </a:r>
            <a:br>
              <a:rPr lang="en-US" dirty="0">
                <a:solidFill>
                  <a:schemeClr val="bg1"/>
                </a:solidFill>
              </a:rPr>
            </a:br>
            <a:br>
              <a:rPr lang="en-US" dirty="0">
                <a:solidFill>
                  <a:schemeClr val="bg1"/>
                </a:solidFill>
              </a:rPr>
            </a:br>
            <a:endParaRPr lang="en-US" dirty="0">
              <a:solidFill>
                <a:schemeClr val="bg1"/>
              </a:solidFill>
            </a:endParaRPr>
          </a:p>
        </p:txBody>
      </p:sp>
    </p:spTree>
    <p:extLst>
      <p:ext uri="{BB962C8B-B14F-4D97-AF65-F5344CB8AC3E}">
        <p14:creationId xmlns:p14="http://schemas.microsoft.com/office/powerpoint/2010/main" val="18165832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50E6BC8-4EBC-5045-B0FC-FD89BD00AE76}"/>
              </a:ext>
            </a:extLst>
          </p:cNvPr>
          <p:cNvPicPr>
            <a:picLocks noChangeAspect="1"/>
          </p:cNvPicPr>
          <p:nvPr/>
        </p:nvPicPr>
        <p:blipFill>
          <a:blip r:embed="rId3"/>
          <a:stretch>
            <a:fillRect/>
          </a:stretch>
        </p:blipFill>
        <p:spPr>
          <a:xfrm>
            <a:off x="4095950" y="1594338"/>
            <a:ext cx="4000099" cy="3090686"/>
          </a:xfrm>
          <a:prstGeom prst="rect">
            <a:avLst/>
          </a:prstGeom>
        </p:spPr>
      </p:pic>
    </p:spTree>
    <p:extLst>
      <p:ext uri="{BB962C8B-B14F-4D97-AF65-F5344CB8AC3E}">
        <p14:creationId xmlns:p14="http://schemas.microsoft.com/office/powerpoint/2010/main" val="32817967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7E7B14D-8065-9E4F-9D54-7FCAAB53A998}"/>
              </a:ext>
            </a:extLst>
          </p:cNvPr>
          <p:cNvSpPr>
            <a:spLocks noGrp="1"/>
          </p:cNvSpPr>
          <p:nvPr>
            <p:ph sz="quarter" idx="11"/>
          </p:nvPr>
        </p:nvSpPr>
        <p:spPr>
          <a:xfrm>
            <a:off x="723899" y="3189296"/>
            <a:ext cx="10744200" cy="286383"/>
          </a:xfrm>
        </p:spPr>
        <p:txBody>
          <a:bodyPr/>
          <a:lstStyle/>
          <a:p>
            <a:r>
              <a:rPr lang="en-US" dirty="0"/>
              <a:t>Ken Hudnut, Brad </a:t>
            </a:r>
            <a:r>
              <a:rPr lang="en-US" dirty="0" err="1"/>
              <a:t>Aagaard</a:t>
            </a:r>
            <a:r>
              <a:rPr lang="en-US" dirty="0"/>
              <a:t>, Anne Wein, Keith Porter &amp; Laurie Johnson</a:t>
            </a:r>
          </a:p>
        </p:txBody>
      </p:sp>
      <p:sp>
        <p:nvSpPr>
          <p:cNvPr id="4" name="Title 3">
            <a:extLst>
              <a:ext uri="{FF2B5EF4-FFF2-40B4-BE49-F238E27FC236}">
                <a16:creationId xmlns:a16="http://schemas.microsoft.com/office/drawing/2014/main" id="{974664FF-3845-214C-9DF5-907F31D0F5B1}"/>
              </a:ext>
            </a:extLst>
          </p:cNvPr>
          <p:cNvSpPr>
            <a:spLocks noGrp="1"/>
          </p:cNvSpPr>
          <p:nvPr>
            <p:ph type="title"/>
          </p:nvPr>
        </p:nvSpPr>
        <p:spPr>
          <a:prstGeom prst="rect">
            <a:avLst/>
          </a:prstGeom>
        </p:spPr>
        <p:txBody>
          <a:bodyPr wrap="none">
            <a:spAutoFit/>
          </a:bodyPr>
          <a:lstStyle/>
          <a:p>
            <a:r>
              <a:rPr lang="en-US" sz="4400" b="1" dirty="0"/>
              <a:t>HayWired Scenario - Insights</a:t>
            </a:r>
          </a:p>
        </p:txBody>
      </p:sp>
      <p:pic>
        <p:nvPicPr>
          <p:cNvPr id="6" name="Picture 5">
            <a:extLst>
              <a:ext uri="{FF2B5EF4-FFF2-40B4-BE49-F238E27FC236}">
                <a16:creationId xmlns:a16="http://schemas.microsoft.com/office/drawing/2014/main" id="{598BFEDC-18D1-CA48-88F2-9CA8C47DD4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5276" y="3611146"/>
            <a:ext cx="1089393" cy="1042210"/>
          </a:xfrm>
          <a:prstGeom prst="rect">
            <a:avLst/>
          </a:prstGeom>
        </p:spPr>
      </p:pic>
      <p:pic>
        <p:nvPicPr>
          <p:cNvPr id="8" name="Picture 7">
            <a:extLst>
              <a:ext uri="{FF2B5EF4-FFF2-40B4-BE49-F238E27FC236}">
                <a16:creationId xmlns:a16="http://schemas.microsoft.com/office/drawing/2014/main" id="{8B4C053A-8D94-CE49-B533-09B653871BBA}"/>
              </a:ext>
            </a:extLst>
          </p:cNvPr>
          <p:cNvPicPr>
            <a:picLocks noChangeAspect="1"/>
          </p:cNvPicPr>
          <p:nvPr/>
        </p:nvPicPr>
        <p:blipFill rotWithShape="1">
          <a:blip r:embed="rId4">
            <a:extLst>
              <a:ext uri="{28A0092B-C50C-407E-A947-70E740481C1C}">
                <a14:useLocalDpi xmlns:a14="http://schemas.microsoft.com/office/drawing/2010/main" val="0"/>
              </a:ext>
            </a:extLst>
          </a:blip>
          <a:srcRect l="5601" r="10243"/>
          <a:stretch/>
        </p:blipFill>
        <p:spPr>
          <a:xfrm>
            <a:off x="4152769" y="3611147"/>
            <a:ext cx="1097565" cy="1042210"/>
          </a:xfrm>
          <a:prstGeom prst="rect">
            <a:avLst/>
          </a:prstGeom>
        </p:spPr>
      </p:pic>
      <p:pic>
        <p:nvPicPr>
          <p:cNvPr id="10" name="Picture 9">
            <a:extLst>
              <a:ext uri="{FF2B5EF4-FFF2-40B4-BE49-F238E27FC236}">
                <a16:creationId xmlns:a16="http://schemas.microsoft.com/office/drawing/2014/main" id="{A19B58D8-DFEB-DF44-B4E6-20439B2848BC}"/>
              </a:ext>
            </a:extLst>
          </p:cNvPr>
          <p:cNvPicPr>
            <a:picLocks noChangeAspect="1"/>
          </p:cNvPicPr>
          <p:nvPr/>
        </p:nvPicPr>
        <p:blipFill rotWithShape="1">
          <a:blip r:embed="rId5">
            <a:extLst>
              <a:ext uri="{28A0092B-C50C-407E-A947-70E740481C1C}">
                <a14:useLocalDpi xmlns:a14="http://schemas.microsoft.com/office/drawing/2010/main" val="0"/>
              </a:ext>
            </a:extLst>
          </a:blip>
          <a:srcRect l="7792" t="4384" r="9434" b="7768"/>
          <a:stretch/>
        </p:blipFill>
        <p:spPr>
          <a:xfrm>
            <a:off x="5508434" y="3611146"/>
            <a:ext cx="1143135" cy="1042210"/>
          </a:xfrm>
          <a:prstGeom prst="rect">
            <a:avLst/>
          </a:prstGeom>
        </p:spPr>
      </p:pic>
      <p:pic>
        <p:nvPicPr>
          <p:cNvPr id="12" name="Picture 11">
            <a:extLst>
              <a:ext uri="{FF2B5EF4-FFF2-40B4-BE49-F238E27FC236}">
                <a16:creationId xmlns:a16="http://schemas.microsoft.com/office/drawing/2014/main" id="{646B51D8-4806-5F4B-B46D-BEF4776727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09669" y="3611146"/>
            <a:ext cx="1042210" cy="1042210"/>
          </a:xfrm>
          <a:prstGeom prst="rect">
            <a:avLst/>
          </a:prstGeom>
        </p:spPr>
      </p:pic>
      <p:pic>
        <p:nvPicPr>
          <p:cNvPr id="14" name="Picture 13">
            <a:extLst>
              <a:ext uri="{FF2B5EF4-FFF2-40B4-BE49-F238E27FC236}">
                <a16:creationId xmlns:a16="http://schemas.microsoft.com/office/drawing/2014/main" id="{53195D2D-F52B-CA49-B797-DB2FEDD125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09979" y="3611146"/>
            <a:ext cx="1093614" cy="1093614"/>
          </a:xfrm>
          <a:prstGeom prst="rect">
            <a:avLst/>
          </a:prstGeom>
        </p:spPr>
      </p:pic>
    </p:spTree>
    <p:extLst>
      <p:ext uri="{BB962C8B-B14F-4D97-AF65-F5344CB8AC3E}">
        <p14:creationId xmlns:p14="http://schemas.microsoft.com/office/powerpoint/2010/main" val="7446915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E532E01-E89E-A04C-93DA-BFBC3E1764BE}"/>
              </a:ext>
            </a:extLst>
          </p:cNvPr>
          <p:cNvSpPr>
            <a:spLocks noGrp="1"/>
          </p:cNvSpPr>
          <p:nvPr>
            <p:ph sz="quarter" idx="11"/>
          </p:nvPr>
        </p:nvSpPr>
        <p:spPr>
          <a:xfrm>
            <a:off x="700088" y="1928813"/>
            <a:ext cx="10744200" cy="3602743"/>
          </a:xfrm>
        </p:spPr>
        <p:txBody>
          <a:bodyPr/>
          <a:lstStyle/>
          <a:p>
            <a:pPr marL="0" indent="0" algn="l">
              <a:buNone/>
            </a:pPr>
            <a:r>
              <a:rPr lang="en-US" b="1" dirty="0"/>
              <a:t>Dr. Ken Hudnut</a:t>
            </a:r>
            <a:endParaRPr lang="en-US" i="1" dirty="0"/>
          </a:p>
          <a:p>
            <a:pPr algn="l"/>
            <a:r>
              <a:rPr lang="en-US" i="1" dirty="0"/>
              <a:t>HayWired Scenario </a:t>
            </a:r>
            <a:r>
              <a:rPr lang="en-US" dirty="0"/>
              <a:t>- The HayWired Scenario is </a:t>
            </a:r>
            <a:r>
              <a:rPr lang="en-US" i="1" dirty="0"/>
              <a:t>not </a:t>
            </a:r>
            <a:r>
              <a:rPr lang="en-US" dirty="0"/>
              <a:t>a prediction; it is a cautionary tale about impacts of one potential future earthquake and high risk in the San Francisco Bay Area, a place where humans and hazards collide. </a:t>
            </a:r>
          </a:p>
          <a:p>
            <a:pPr algn="l"/>
            <a:r>
              <a:rPr lang="en-US" i="1" dirty="0"/>
              <a:t>Reducing Risk </a:t>
            </a:r>
            <a:r>
              <a:rPr lang="en-US" dirty="0"/>
              <a:t>- The HayWired Scenario paints a vivid and scientifically realistic picture to help communities accurately envision their potential future risk; risk reduction saves lives and property. Over $50 billion already invested in seismic resilience ensures that major losses will be reduced, but additional risk reduction is needed. </a:t>
            </a:r>
          </a:p>
          <a:p>
            <a:pPr algn="l"/>
            <a:r>
              <a:rPr lang="en-US" i="1" dirty="0"/>
              <a:t>Useful Science </a:t>
            </a:r>
            <a:r>
              <a:rPr lang="en-US" dirty="0"/>
              <a:t>- Together, we can “Outsmart Disaster” by putting science into action. Let’s reduce estimated impacts of the HayWired Scenario by devising cost-effective resilience strategies to reduce risk. </a:t>
            </a:r>
          </a:p>
        </p:txBody>
      </p:sp>
      <p:sp>
        <p:nvSpPr>
          <p:cNvPr id="6" name="Title 1">
            <a:extLst>
              <a:ext uri="{FF2B5EF4-FFF2-40B4-BE49-F238E27FC236}">
                <a16:creationId xmlns:a16="http://schemas.microsoft.com/office/drawing/2014/main" id="{DF37B8A3-4A01-E941-82F2-39A7D5E3090E}"/>
              </a:ext>
            </a:extLst>
          </p:cNvPr>
          <p:cNvSpPr>
            <a:spLocks noGrp="1"/>
          </p:cNvSpPr>
          <p:nvPr>
            <p:ph type="title"/>
          </p:nvPr>
        </p:nvSpPr>
        <p:spPr>
          <a:xfrm>
            <a:off x="700708" y="508189"/>
            <a:ext cx="10956925" cy="621315"/>
          </a:xfrm>
        </p:spPr>
        <p:txBody>
          <a:bodyPr/>
          <a:lstStyle/>
          <a:p>
            <a:pPr algn="l"/>
            <a:r>
              <a:rPr lang="en-US" dirty="0"/>
              <a:t>HayWired Scenario - Insights</a:t>
            </a:r>
          </a:p>
        </p:txBody>
      </p:sp>
      <p:pic>
        <p:nvPicPr>
          <p:cNvPr id="3" name="Picture 2">
            <a:extLst>
              <a:ext uri="{FF2B5EF4-FFF2-40B4-BE49-F238E27FC236}">
                <a16:creationId xmlns:a16="http://schemas.microsoft.com/office/drawing/2014/main" id="{7BB3F064-2C95-384B-9312-8BF784F48F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7720" y="459748"/>
            <a:ext cx="1146568" cy="1096909"/>
          </a:xfrm>
          <a:prstGeom prst="rect">
            <a:avLst/>
          </a:prstGeom>
        </p:spPr>
      </p:pic>
    </p:spTree>
    <p:extLst>
      <p:ext uri="{BB962C8B-B14F-4D97-AF65-F5344CB8AC3E}">
        <p14:creationId xmlns:p14="http://schemas.microsoft.com/office/powerpoint/2010/main" val="20158932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6309BCD9-8655-814E-AB44-CF61355AA080}"/>
              </a:ext>
            </a:extLst>
          </p:cNvPr>
          <p:cNvPicPr>
            <a:picLocks noGrp="1" noChangeAspect="1"/>
          </p:cNvPicPr>
          <p:nvPr>
            <p:ph sz="quarter" idx="11"/>
          </p:nvPr>
        </p:nvPicPr>
        <p:blipFill>
          <a:blip r:embed="rId3">
            <a:extLst>
              <a:ext uri="{28A0092B-C50C-407E-A947-70E740481C1C}">
                <a14:useLocalDpi xmlns:a14="http://schemas.microsoft.com/office/drawing/2010/main" val="0"/>
              </a:ext>
            </a:extLst>
          </a:blip>
          <a:stretch>
            <a:fillRect/>
          </a:stretch>
        </p:blipFill>
        <p:spPr>
          <a:xfrm>
            <a:off x="944459" y="2191989"/>
            <a:ext cx="6270257" cy="4154349"/>
          </a:xfrm>
        </p:spPr>
      </p:pic>
      <p:pic>
        <p:nvPicPr>
          <p:cNvPr id="3" name="Picture 2">
            <a:extLst>
              <a:ext uri="{FF2B5EF4-FFF2-40B4-BE49-F238E27FC236}">
                <a16:creationId xmlns:a16="http://schemas.microsoft.com/office/drawing/2014/main" id="{52F98618-CD03-C340-90FE-E65D461A30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7397" y="738234"/>
            <a:ext cx="5615691" cy="3914153"/>
          </a:xfrm>
          <a:prstGeom prst="rect">
            <a:avLst/>
          </a:prstGeom>
        </p:spPr>
      </p:pic>
    </p:spTree>
    <p:extLst>
      <p:ext uri="{BB962C8B-B14F-4D97-AF65-F5344CB8AC3E}">
        <p14:creationId xmlns:p14="http://schemas.microsoft.com/office/powerpoint/2010/main" val="40783102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A95A84D-7DC8-AE44-B7CF-68627E2495AA}"/>
              </a:ext>
            </a:extLst>
          </p:cNvPr>
          <p:cNvPicPr>
            <a:picLocks noChangeAspect="1"/>
          </p:cNvPicPr>
          <p:nvPr/>
        </p:nvPicPr>
        <p:blipFill rotWithShape="1">
          <a:blip r:embed="rId3">
            <a:extLst>
              <a:ext uri="{28A0092B-C50C-407E-A947-70E740481C1C}">
                <a14:useLocalDpi xmlns:a14="http://schemas.microsoft.com/office/drawing/2010/main" val="0"/>
              </a:ext>
            </a:extLst>
          </a:blip>
          <a:srcRect l="1961" t="1264" r="1478" b="1895"/>
          <a:stretch/>
        </p:blipFill>
        <p:spPr>
          <a:xfrm>
            <a:off x="1241661" y="365759"/>
            <a:ext cx="4071555" cy="6015790"/>
          </a:xfrm>
          <a:prstGeom prst="rect">
            <a:avLst/>
          </a:prstGeom>
        </p:spPr>
      </p:pic>
      <p:pic>
        <p:nvPicPr>
          <p:cNvPr id="11" name="Content Placeholder 10">
            <a:extLst>
              <a:ext uri="{FF2B5EF4-FFF2-40B4-BE49-F238E27FC236}">
                <a16:creationId xmlns:a16="http://schemas.microsoft.com/office/drawing/2014/main" id="{CAB48008-B781-2C43-B440-69BBC1944344}"/>
              </a:ext>
            </a:extLst>
          </p:cNvPr>
          <p:cNvPicPr>
            <a:picLocks noGrp="1" noChangeAspect="1"/>
          </p:cNvPicPr>
          <p:nvPr>
            <p:ph sz="quarter" idx="11"/>
          </p:nvPr>
        </p:nvPicPr>
        <p:blipFill>
          <a:blip r:embed="rId4">
            <a:extLst>
              <a:ext uri="{28A0092B-C50C-407E-A947-70E740481C1C}">
                <a14:useLocalDpi xmlns:a14="http://schemas.microsoft.com/office/drawing/2010/main" val="0"/>
              </a:ext>
            </a:extLst>
          </a:blip>
          <a:stretch>
            <a:fillRect/>
          </a:stretch>
        </p:blipFill>
        <p:spPr>
          <a:xfrm>
            <a:off x="5819262" y="1620805"/>
            <a:ext cx="5992252" cy="3394075"/>
          </a:xfrm>
        </p:spPr>
      </p:pic>
      <p:sp>
        <p:nvSpPr>
          <p:cNvPr id="12" name="TextBox 11">
            <a:extLst>
              <a:ext uri="{FF2B5EF4-FFF2-40B4-BE49-F238E27FC236}">
                <a16:creationId xmlns:a16="http://schemas.microsoft.com/office/drawing/2014/main" id="{2E3A4881-BF9E-1341-9710-1ACD936F0F45}"/>
              </a:ext>
            </a:extLst>
          </p:cNvPr>
          <p:cNvSpPr txBox="1"/>
          <p:nvPr/>
        </p:nvSpPr>
        <p:spPr>
          <a:xfrm>
            <a:off x="9865340" y="5014880"/>
            <a:ext cx="1946174" cy="307777"/>
          </a:xfrm>
          <a:prstGeom prst="rect">
            <a:avLst/>
          </a:prstGeom>
          <a:noFill/>
        </p:spPr>
        <p:txBody>
          <a:bodyPr wrap="none" rtlCol="0">
            <a:spAutoFit/>
          </a:bodyPr>
          <a:lstStyle/>
          <a:p>
            <a:r>
              <a:rPr lang="en-US" sz="1400" dirty="0">
                <a:solidFill>
                  <a:schemeClr val="bg1"/>
                </a:solidFill>
              </a:rPr>
              <a:t>Steve Dykes / LA Times</a:t>
            </a:r>
          </a:p>
        </p:txBody>
      </p:sp>
      <p:sp>
        <p:nvSpPr>
          <p:cNvPr id="13" name="TextBox 12">
            <a:extLst>
              <a:ext uri="{FF2B5EF4-FFF2-40B4-BE49-F238E27FC236}">
                <a16:creationId xmlns:a16="http://schemas.microsoft.com/office/drawing/2014/main" id="{046ED61D-2DC0-AD4A-9066-148F612AE532}"/>
              </a:ext>
            </a:extLst>
          </p:cNvPr>
          <p:cNvSpPr txBox="1"/>
          <p:nvPr/>
        </p:nvSpPr>
        <p:spPr>
          <a:xfrm>
            <a:off x="1155032" y="6381549"/>
            <a:ext cx="4831882" cy="307777"/>
          </a:xfrm>
          <a:prstGeom prst="rect">
            <a:avLst/>
          </a:prstGeom>
          <a:noFill/>
        </p:spPr>
        <p:txBody>
          <a:bodyPr wrap="square" rtlCol="0">
            <a:spAutoFit/>
          </a:bodyPr>
          <a:lstStyle/>
          <a:p>
            <a:r>
              <a:rPr lang="en-US" sz="1400" dirty="0">
                <a:solidFill>
                  <a:schemeClr val="bg1"/>
                </a:solidFill>
              </a:rPr>
              <a:t>Deanne Fitzmaurice / SF Chronicle / Polaris</a:t>
            </a:r>
          </a:p>
        </p:txBody>
      </p:sp>
    </p:spTree>
    <p:extLst>
      <p:ext uri="{BB962C8B-B14F-4D97-AF65-F5344CB8AC3E}">
        <p14:creationId xmlns:p14="http://schemas.microsoft.com/office/powerpoint/2010/main" val="14364952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15BD5A6-2B68-814A-AD5C-60A891D90F93}"/>
              </a:ext>
            </a:extLst>
          </p:cNvPr>
          <p:cNvPicPr>
            <a:picLocks noGrp="1" noChangeAspect="1"/>
          </p:cNvPicPr>
          <p:nvPr>
            <p:ph sz="quarter" idx="11"/>
          </p:nvPr>
        </p:nvPicPr>
        <p:blipFill>
          <a:blip r:embed="rId3">
            <a:extLst>
              <a:ext uri="{28A0092B-C50C-407E-A947-70E740481C1C}">
                <a14:useLocalDpi xmlns:a14="http://schemas.microsoft.com/office/drawing/2010/main" val="0"/>
              </a:ext>
            </a:extLst>
          </a:blip>
          <a:stretch>
            <a:fillRect/>
          </a:stretch>
        </p:blipFill>
        <p:spPr>
          <a:xfrm>
            <a:off x="2501900" y="309769"/>
            <a:ext cx="7238999" cy="6442896"/>
          </a:xfrm>
        </p:spPr>
      </p:pic>
    </p:spTree>
    <p:extLst>
      <p:ext uri="{BB962C8B-B14F-4D97-AF65-F5344CB8AC3E}">
        <p14:creationId xmlns:p14="http://schemas.microsoft.com/office/powerpoint/2010/main" val="6015913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8_0410_HayWired PPT Template" id="{D45AEA9B-91AF-264F-83E9-CEF9724A8637}" vid="{872BF235-8091-DC4F-9AD2-0454F8B901E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18_0410_HayWired PPT Template</Template>
  <TotalTime>812</TotalTime>
  <Words>3669</Words>
  <Application>Microsoft Macintosh PowerPoint</Application>
  <PresentationFormat>Widescreen</PresentationFormat>
  <Paragraphs>288</Paragraphs>
  <Slides>40</Slides>
  <Notes>29</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40</vt:i4>
      </vt:variant>
    </vt:vector>
  </HeadingPairs>
  <TitlesOfParts>
    <vt:vector size="51" baseType="lpstr">
      <vt:lpstr>ＭＳ Ｐゴシック</vt:lpstr>
      <vt:lpstr>Arial</vt:lpstr>
      <vt:lpstr>Arial Italic</vt:lpstr>
      <vt:lpstr>Arial Narrow</vt:lpstr>
      <vt:lpstr>Calibri</vt:lpstr>
      <vt:lpstr>Franklin Gothic Book</vt:lpstr>
      <vt:lpstr>Franklin Gothic Medium</vt:lpstr>
      <vt:lpstr>Garamond</vt:lpstr>
      <vt:lpstr>Times</vt:lpstr>
      <vt:lpstr>Times New Roman</vt:lpstr>
      <vt:lpstr>Office Theme</vt:lpstr>
      <vt:lpstr>PowerPoint Presentation</vt:lpstr>
      <vt:lpstr>PowerPoint Presentation</vt:lpstr>
      <vt:lpstr>USGS Fact Sheet – The HayWired Earthquake Scenario</vt:lpstr>
      <vt:lpstr>PowerPoint Presentation</vt:lpstr>
      <vt:lpstr>HayWired Scenario - Insights</vt:lpstr>
      <vt:lpstr>HayWired Scenario - Insights</vt:lpstr>
      <vt:lpstr>PowerPoint Presentation</vt:lpstr>
      <vt:lpstr>PowerPoint Presentation</vt:lpstr>
      <vt:lpstr>PowerPoint Presentation</vt:lpstr>
      <vt:lpstr>PowerPoint Presentation</vt:lpstr>
      <vt:lpstr>PowerPoint Presentation</vt:lpstr>
      <vt:lpstr>Together… we can #OutsmartDisaster</vt:lpstr>
      <vt:lpstr>PowerPoint Presentation</vt:lpstr>
      <vt:lpstr>PowerPoint Presentation</vt:lpstr>
      <vt:lpstr>PowerPoint Presentation</vt:lpstr>
      <vt:lpstr>HayWired Scenario - Insights</vt:lpstr>
      <vt:lpstr>Earthquake Hazards</vt:lpstr>
      <vt:lpstr>Ground Shaking</vt:lpstr>
      <vt:lpstr>Liquefaction</vt:lpstr>
      <vt:lpstr>Landslides</vt:lpstr>
      <vt:lpstr>Surface Slip and Creep</vt:lpstr>
      <vt:lpstr>Understand Hazard to Reduce Risk</vt:lpstr>
      <vt:lpstr>PowerPoint Presentation</vt:lpstr>
      <vt:lpstr>Aftershocks – not a time to relax</vt:lpstr>
      <vt:lpstr>Aftershocks – Not a time to relax</vt:lpstr>
      <vt:lpstr>Wired – Phone, Internet, Power Outages</vt:lpstr>
      <vt:lpstr>ShakeAlert &amp; Drop, Cover, Hold on</vt:lpstr>
      <vt:lpstr>PowerPoint Presentation</vt:lpstr>
      <vt:lpstr>HayWired Illustrates Problems with the Building Code, Fire, Water, and Elevators</vt:lpstr>
      <vt:lpstr>New buildings are safe but not very resilient</vt:lpstr>
      <vt:lpstr>Big earthquakes burn cities as much as shake them</vt:lpstr>
      <vt:lpstr>Pipe damage disrupts water supply, hinders firefighting</vt:lpstr>
      <vt:lpstr>Loss of power traps 22,000 people in elevators</vt:lpstr>
      <vt:lpstr>HayWired illustrates problems with the building code, fire, water, and elevators, causing major problems for society.  We can do better for modest investment in many cases.</vt:lpstr>
      <vt:lpstr>PowerPoint Presentation</vt:lpstr>
      <vt:lpstr>High Impact Communities-at-Risk</vt:lpstr>
      <vt:lpstr>Residents evacuating  San Francisco in 1906 and New Orleans in 2005</vt:lpstr>
      <vt:lpstr>Unprecedented but not Insurmountable Long-Term Recovery Challenges</vt:lpstr>
      <vt:lpstr>72% Probability of a M 6.7 or Greater Earthquake in the Region</vt:lpstr>
      <vt:lpstr>PowerPoint Presentation</vt:lpstr>
    </vt:vector>
  </TitlesOfParts>
  <Manager>Project Manager</Manager>
  <Company>USGS SAFRR</Company>
  <LinksUpToDate>false</LinksUpToDate>
  <SharedDoc>false</SharedDoc>
  <HyperlinkBase/>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HayWired PowerPoint Presentation</dc:title>
  <dc:subject/>
  <dc:creator>Dale A. Cox</dc:creator>
  <cp:keywords/>
  <dc:description/>
  <cp:lastModifiedBy>Cox, Dale A</cp:lastModifiedBy>
  <cp:revision>159</cp:revision>
  <cp:lastPrinted>2018-04-06T22:23:55Z</cp:lastPrinted>
  <dcterms:created xsi:type="dcterms:W3CDTF">2018-04-10T20:38:45Z</dcterms:created>
  <dcterms:modified xsi:type="dcterms:W3CDTF">2018-04-30T17:47:01Z</dcterms:modified>
  <cp:category/>
</cp:coreProperties>
</file>