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352" r:id="rId2"/>
    <p:sldId id="342" r:id="rId3"/>
    <p:sldId id="345" r:id="rId4"/>
    <p:sldId id="340" r:id="rId5"/>
    <p:sldId id="375" r:id="rId6"/>
    <p:sldId id="374" r:id="rId7"/>
    <p:sldId id="351" r:id="rId8"/>
    <p:sldId id="350" r:id="rId9"/>
    <p:sldId id="349" r:id="rId10"/>
    <p:sldId id="371" r:id="rId11"/>
    <p:sldId id="355" r:id="rId12"/>
    <p:sldId id="356" r:id="rId13"/>
    <p:sldId id="357" r:id="rId14"/>
    <p:sldId id="358" r:id="rId15"/>
    <p:sldId id="359" r:id="rId16"/>
    <p:sldId id="361" r:id="rId17"/>
    <p:sldId id="362" r:id="rId18"/>
    <p:sldId id="363" r:id="rId19"/>
    <p:sldId id="364" r:id="rId20"/>
    <p:sldId id="365" r:id="rId21"/>
    <p:sldId id="366" r:id="rId22"/>
    <p:sldId id="369" r:id="rId23"/>
    <p:sldId id="367" r:id="rId24"/>
  </p:sldIdLst>
  <p:sldSz cx="9144000" cy="6858000" type="screen4x3"/>
  <p:notesSz cx="7010400" cy="9296400"/>
  <p:defaultTex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DeRose" initials="K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5B3"/>
    <a:srgbClr val="37ABB7"/>
    <a:srgbClr val="CC0000"/>
    <a:srgbClr val="C9935D"/>
    <a:srgbClr val="D7AF87"/>
    <a:srgbClr val="8C5D2E"/>
    <a:srgbClr val="CC66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2"/>
    <p:restoredTop sz="80972" autoAdjust="0"/>
  </p:normalViewPr>
  <p:slideViewPr>
    <p:cSldViewPr snapToGrid="0">
      <p:cViewPr>
        <p:scale>
          <a:sx n="70" d="100"/>
          <a:sy n="70" d="100"/>
        </p:scale>
        <p:origin x="-456"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fld id="{DDA62020-2177-A94E-8DF1-586BC80660E8}" type="slidenum">
              <a:rPr lang="en-US" altLang="en-US"/>
              <a:pPr>
                <a:defRPr/>
              </a:pPr>
              <a:t>‹#›</a:t>
            </a:fld>
            <a:endParaRPr lang="en-US" altLang="en-US"/>
          </a:p>
        </p:txBody>
      </p:sp>
    </p:spTree>
    <p:extLst>
      <p:ext uri="{BB962C8B-B14F-4D97-AF65-F5344CB8AC3E}">
        <p14:creationId xmlns:p14="http://schemas.microsoft.com/office/powerpoint/2010/main" val="321057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5" name="Rectangle 1027"/>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ltLang="en-US"/>
          </a:p>
        </p:txBody>
      </p:sp>
      <p:sp>
        <p:nvSpPr>
          <p:cNvPr id="5124" name="Rectangle 1028"/>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69637" name="Rectangle 1029"/>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9638" name="Rectangle 1030"/>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9" name="Rectangle 1031"/>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ea typeface="+mn-ea"/>
                <a:cs typeface="+mn-cs"/>
              </a:defRPr>
            </a:lvl1pPr>
          </a:lstStyle>
          <a:p>
            <a:pPr>
              <a:defRPr/>
            </a:pPr>
            <a:fld id="{6623FD58-7A4C-A646-9CDB-77F36BF434E7}" type="slidenum">
              <a:rPr lang="en-US" altLang="en-US"/>
              <a:pPr>
                <a:defRPr/>
              </a:pPr>
              <a:t>‹#›</a:t>
            </a:fld>
            <a:endParaRPr lang="en-US" altLang="en-US"/>
          </a:p>
        </p:txBody>
      </p:sp>
    </p:spTree>
    <p:extLst>
      <p:ext uri="{BB962C8B-B14F-4D97-AF65-F5344CB8AC3E}">
        <p14:creationId xmlns:p14="http://schemas.microsoft.com/office/powerpoint/2010/main" val="3760122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1</a:t>
            </a:fld>
            <a:endParaRPr lang="en-US" altLang="en-US"/>
          </a:p>
        </p:txBody>
      </p:sp>
    </p:spTree>
    <p:extLst>
      <p:ext uri="{BB962C8B-B14F-4D97-AF65-F5344CB8AC3E}">
        <p14:creationId xmlns:p14="http://schemas.microsoft.com/office/powerpoint/2010/main" val="316334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2</a:t>
            </a:fld>
            <a:endParaRPr lang="en-US" altLang="en-US"/>
          </a:p>
        </p:txBody>
      </p:sp>
    </p:spTree>
    <p:extLst>
      <p:ext uri="{BB962C8B-B14F-4D97-AF65-F5344CB8AC3E}">
        <p14:creationId xmlns:p14="http://schemas.microsoft.com/office/powerpoint/2010/main" val="97592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 of academic and industry experts in relevant technologies</a:t>
            </a:r>
            <a:r>
              <a:rPr lang="en-US" baseline="0" dirty="0" smtClean="0"/>
              <a:t> and the social sciences as well as experiences emergency managers. </a:t>
            </a:r>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3</a:t>
            </a:fld>
            <a:endParaRPr lang="en-US" altLang="en-US"/>
          </a:p>
        </p:txBody>
      </p:sp>
    </p:spTree>
    <p:extLst>
      <p:ext uri="{BB962C8B-B14F-4D97-AF65-F5344CB8AC3E}">
        <p14:creationId xmlns:p14="http://schemas.microsoft.com/office/powerpoint/2010/main" val="147629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4</a:t>
            </a:fld>
            <a:endParaRPr lang="en-US" altLang="en-US"/>
          </a:p>
        </p:txBody>
      </p:sp>
    </p:spTree>
    <p:extLst>
      <p:ext uri="{BB962C8B-B14F-4D97-AF65-F5344CB8AC3E}">
        <p14:creationId xmlns:p14="http://schemas.microsoft.com/office/powerpoint/2010/main" val="339388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Across the DHS-funded studies, research participants were found to be unfamiliar with WEA,</a:t>
            </a:r>
            <a:r>
              <a:rPr lang="en-US" sz="1800" baseline="0" dirty="0" smtClean="0"/>
              <a:t> and c</a:t>
            </a:r>
            <a:r>
              <a:rPr lang="en-US" sz="1800" dirty="0" smtClean="0"/>
              <a:t>urrently, public education campaigns are typically ineffective because they are not specific enough and do not contain content that motivates behavior change.</a:t>
            </a:r>
            <a:r>
              <a:rPr lang="en-US" sz="1800" baseline="0" dirty="0" smtClean="0"/>
              <a:t> In the future, studies may want to focus on what motivates behavior change and what other factors contribute to successful public disaster education campaigns. Do in-person trainings or gamification, for example, have an impact? </a:t>
            </a:r>
            <a:endParaRPr lang="en-US" sz="1800" dirty="0" smtClean="0"/>
          </a:p>
          <a:p>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15</a:t>
            </a:fld>
            <a:endParaRPr lang="en-US" altLang="en-US"/>
          </a:p>
        </p:txBody>
      </p:sp>
    </p:spTree>
    <p:extLst>
      <p:ext uri="{BB962C8B-B14F-4D97-AF65-F5344CB8AC3E}">
        <p14:creationId xmlns:p14="http://schemas.microsoft.com/office/powerpoint/2010/main" val="7186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Gathering feedback from message recipients</a:t>
            </a:r>
            <a:r>
              <a:rPr lang="en-US" baseline="0" dirty="0" smtClean="0"/>
              <a:t> to help understand how the public is responding to messages might be needed. Feedback could help validate laboratory experiments and aid in the crafting of better messages. </a:t>
            </a:r>
          </a:p>
          <a:p>
            <a:endParaRPr lang="en-US" baseline="0" dirty="0" smtClean="0"/>
          </a:p>
          <a:p>
            <a:r>
              <a:rPr lang="en-US" baseline="0" dirty="0" smtClean="0"/>
              <a:t>Enhanced tools are also needed for analyzing and presenting feedback and social media data to provide emergency managers with better situational awareness. This can include a model like Waze, in which users can update and verify  things such as road closures, flooding, or other hazards. </a:t>
            </a:r>
          </a:p>
          <a:p>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16</a:t>
            </a:fld>
            <a:endParaRPr lang="en-US" altLang="en-US"/>
          </a:p>
        </p:txBody>
      </p:sp>
    </p:spTree>
    <p:extLst>
      <p:ext uri="{BB962C8B-B14F-4D97-AF65-F5344CB8AC3E}">
        <p14:creationId xmlns:p14="http://schemas.microsoft.com/office/powerpoint/2010/main" val="259395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system that instructs large populations to take a particular</a:t>
            </a:r>
            <a:r>
              <a:rPr lang="en-US" baseline="0" dirty="0" smtClean="0"/>
              <a:t> action may represent a significant target for attacks on service availability, compromises of the integrity of valid messages, and spoofed messages.</a:t>
            </a:r>
          </a:p>
          <a:p>
            <a:endParaRPr lang="en-US" baseline="0" dirty="0" smtClean="0"/>
          </a:p>
          <a:p>
            <a:r>
              <a:rPr lang="en-US" baseline="0" dirty="0" smtClean="0"/>
              <a:t>Examples: In 2013, the Associated Press twitter account was used to post false reports about explosion at the White House;  in 2016 </a:t>
            </a:r>
            <a:r>
              <a:rPr lang="en-US" sz="1200" kern="1200" dirty="0" smtClean="0">
                <a:solidFill>
                  <a:schemeClr val="tx1"/>
                </a:solidFill>
                <a:effectLst/>
                <a:latin typeface="Times New Roman" pitchFamily="18" charset="0"/>
                <a:ea typeface="Geneva" charset="0"/>
                <a:cs typeface="Geneva" charset="0"/>
              </a:rPr>
              <a:t>a hacker sent out an emergency alert that read “dead bodies are rising from their graves,” in some counties in Great Falls, Montana;</a:t>
            </a:r>
            <a:r>
              <a:rPr lang="en-US" sz="1200" kern="1200" baseline="0" dirty="0" smtClean="0">
                <a:solidFill>
                  <a:schemeClr val="tx1"/>
                </a:solidFill>
                <a:effectLst/>
                <a:latin typeface="Times New Roman" pitchFamily="18" charset="0"/>
                <a:ea typeface="Geneva" charset="0"/>
                <a:cs typeface="Geneva" charset="0"/>
              </a:rPr>
              <a:t> in </a:t>
            </a:r>
            <a:r>
              <a:rPr lang="en-US" sz="1200" kern="1200" dirty="0" smtClean="0">
                <a:solidFill>
                  <a:schemeClr val="tx1"/>
                </a:solidFill>
                <a:effectLst/>
                <a:latin typeface="Times New Roman" pitchFamily="18" charset="0"/>
                <a:ea typeface="Geneva" charset="0"/>
                <a:cs typeface="Geneva" charset="0"/>
              </a:rPr>
              <a:t>2017, a hacker set off all 156 emergency sirens in Dallas, Texas. </a:t>
            </a:r>
          </a:p>
          <a:p>
            <a:endParaRPr lang="en-US" baseline="0" dirty="0" smtClean="0"/>
          </a:p>
          <a:p>
            <a:r>
              <a:rPr lang="en-US" baseline="0" dirty="0" smtClean="0"/>
              <a:t>Actual or perceived privacy risks that impede the use of valuable new capabilities. </a:t>
            </a:r>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20</a:t>
            </a:fld>
            <a:endParaRPr lang="en-US" altLang="en-US"/>
          </a:p>
        </p:txBody>
      </p:sp>
    </p:spTree>
    <p:extLst>
      <p:ext uri="{BB962C8B-B14F-4D97-AF65-F5344CB8AC3E}">
        <p14:creationId xmlns:p14="http://schemas.microsoft.com/office/powerpoint/2010/main" val="30558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smtClean="0">
                <a:solidFill>
                  <a:schemeClr val="tx1"/>
                </a:solidFill>
                <a:latin typeface="Times New Roman" pitchFamily="18" charset="0"/>
                <a:ea typeface="Geneva" charset="0"/>
                <a:cs typeface="Geneva" charset="0"/>
              </a:rPr>
              <a:t>Slow adoption </a:t>
            </a:r>
            <a:r>
              <a:rPr lang="en-US" sz="1200" b="0" i="0" u="none" strike="noStrike" kern="1200" baseline="0" dirty="0" smtClean="0">
                <a:solidFill>
                  <a:schemeClr val="tx1"/>
                </a:solidFill>
                <a:latin typeface="Times New Roman" pitchFamily="18" charset="0"/>
                <a:ea typeface="Geneva" charset="0"/>
                <a:cs typeface="Geneva" charset="0"/>
              </a:rPr>
              <a:t>of new systems by alert originators.</a:t>
            </a:r>
          </a:p>
          <a:p>
            <a:pPr marL="171450" indent="-171450">
              <a:buFont typeface="Arial" panose="020B0604020202020204" pitchFamily="34" charset="0"/>
              <a:buChar char="•"/>
            </a:pPr>
            <a:r>
              <a:rPr lang="en-US" sz="1200" b="1" i="0" u="none" strike="noStrike" kern="1200" baseline="0" dirty="0" smtClean="0">
                <a:solidFill>
                  <a:schemeClr val="tx1"/>
                </a:solidFill>
                <a:latin typeface="Times New Roman" pitchFamily="18" charset="0"/>
                <a:ea typeface="Geneva" charset="0"/>
                <a:cs typeface="Geneva" charset="0"/>
              </a:rPr>
              <a:t>Limitations on weather forecasts </a:t>
            </a:r>
            <a:r>
              <a:rPr lang="en-US" sz="1200" b="0" i="0" u="none" strike="noStrike" kern="1200" baseline="0" dirty="0" smtClean="0">
                <a:solidFill>
                  <a:schemeClr val="tx1"/>
                </a:solidFill>
                <a:latin typeface="Times New Roman" pitchFamily="18" charset="0"/>
                <a:ea typeface="Geneva" charset="0"/>
                <a:cs typeface="Geneva" charset="0"/>
              </a:rPr>
              <a:t>and other information about hazards. Effective alerting depends on modeling and data collection and analysis capabilities being maintained and advanced.</a:t>
            </a:r>
          </a:p>
          <a:p>
            <a:pPr marL="171450" indent="-171450">
              <a:buFont typeface="Arial" panose="020B0604020202020204" pitchFamily="34" charset="0"/>
              <a:buChar char="•"/>
            </a:pPr>
            <a:r>
              <a:rPr lang="en-US" sz="1200" b="1" i="0" u="none" strike="noStrike" kern="1200" baseline="0" dirty="0" smtClean="0">
                <a:solidFill>
                  <a:schemeClr val="tx1"/>
                </a:solidFill>
                <a:latin typeface="Times New Roman" pitchFamily="18" charset="0"/>
                <a:ea typeface="Geneva" charset="0"/>
                <a:cs typeface="Geneva" charset="0"/>
              </a:rPr>
              <a:t>Ever-changing technology. </a:t>
            </a:r>
            <a:r>
              <a:rPr lang="en-US" sz="1200" b="0" i="0" u="none" strike="noStrike" kern="1200" baseline="0" dirty="0" smtClean="0">
                <a:solidFill>
                  <a:schemeClr val="tx1"/>
                </a:solidFill>
                <a:latin typeface="Times New Roman" pitchFamily="18" charset="0"/>
                <a:ea typeface="Geneva" charset="0"/>
                <a:cs typeface="Geneva" charset="0"/>
              </a:rPr>
              <a:t>To reach the majority of individuals, systems must not only evolve but continue to make use of legacy technologies. Furthermore, both the technology of emergency alerts and citizens’ capacity to comprehend the alerts and use messaging functions also continue to evolve. The interaction between the developing technologies and citizens’ capacity to use these technologies effectively on a community scale is itself an issue for future research.</a:t>
            </a:r>
          </a:p>
          <a:p>
            <a:pPr marL="171450" indent="-171450">
              <a:buFont typeface="Arial" panose="020B0604020202020204" pitchFamily="34" charset="0"/>
              <a:buChar char="•"/>
            </a:pPr>
            <a:r>
              <a:rPr lang="en-US" sz="1200" b="0" i="0" u="none" strike="noStrike" kern="1200" baseline="0" dirty="0" smtClean="0">
                <a:solidFill>
                  <a:schemeClr val="tx1"/>
                </a:solidFill>
                <a:latin typeface="Times New Roman" pitchFamily="18" charset="0"/>
                <a:ea typeface="Geneva" charset="0"/>
                <a:cs typeface="Geneva" charset="0"/>
              </a:rPr>
              <a:t>Difficulty of </a:t>
            </a:r>
            <a:r>
              <a:rPr lang="en-US" sz="1200" b="1" i="0" u="none" strike="noStrike" kern="1200" baseline="0" dirty="0" smtClean="0">
                <a:solidFill>
                  <a:schemeClr val="tx1"/>
                </a:solidFill>
                <a:latin typeface="Times New Roman" pitchFamily="18" charset="0"/>
                <a:ea typeface="Geneva" charset="0"/>
                <a:cs typeface="Geneva" charset="0"/>
              </a:rPr>
              <a:t>interdisciplinary research </a:t>
            </a:r>
            <a:r>
              <a:rPr lang="en-US" sz="1200" b="0" i="0" u="none" strike="noStrike" kern="1200" baseline="0" dirty="0" smtClean="0">
                <a:solidFill>
                  <a:schemeClr val="tx1"/>
                </a:solidFill>
                <a:latin typeface="Times New Roman" pitchFamily="18" charset="0"/>
                <a:ea typeface="Geneva" charset="0"/>
                <a:cs typeface="Geneva" charset="0"/>
              </a:rPr>
              <a:t>and </a:t>
            </a:r>
            <a:r>
              <a:rPr lang="en-US" sz="1200" b="1" i="0" u="none" strike="noStrike" kern="1200" baseline="0" dirty="0" smtClean="0">
                <a:solidFill>
                  <a:schemeClr val="tx1"/>
                </a:solidFill>
                <a:latin typeface="Times New Roman" pitchFamily="18" charset="0"/>
                <a:ea typeface="Geneva" charset="0"/>
                <a:cs typeface="Geneva" charset="0"/>
              </a:rPr>
              <a:t>converting research to practice. </a:t>
            </a:r>
            <a:endParaRPr lang="en-US" sz="1200" b="0" i="0" u="none" strike="noStrike" kern="1200" baseline="0" dirty="0" smtClean="0">
              <a:solidFill>
                <a:schemeClr val="tx1"/>
              </a:solidFill>
              <a:latin typeface="Times New Roman" pitchFamily="18" charset="0"/>
              <a:ea typeface="Geneva" charset="0"/>
              <a:cs typeface="Geneva" charset="0"/>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Times New Roman" pitchFamily="18" charset="0"/>
                <a:ea typeface="Geneva" charset="0"/>
                <a:cs typeface="Geneva" charset="0"/>
              </a:rPr>
              <a:t>Incentives to participate: </a:t>
            </a:r>
            <a:r>
              <a:rPr lang="en-US" sz="1200" b="0" i="0" u="none" strike="noStrike" kern="1200" baseline="0" dirty="0" smtClean="0">
                <a:solidFill>
                  <a:schemeClr val="tx1"/>
                </a:solidFill>
                <a:latin typeface="Times New Roman" pitchFamily="18" charset="0"/>
                <a:ea typeface="Geneva" charset="0"/>
                <a:cs typeface="Geneva" charset="0"/>
              </a:rPr>
              <a:t>How do we encourage openness among stakeholders and encourage participation by those who operate other valuable computer and communications capabilities?</a:t>
            </a:r>
          </a:p>
          <a:p>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21</a:t>
            </a:fld>
            <a:endParaRPr lang="en-US" altLang="en-US"/>
          </a:p>
        </p:txBody>
      </p:sp>
    </p:spTree>
    <p:extLst>
      <p:ext uri="{BB962C8B-B14F-4D97-AF65-F5344CB8AC3E}">
        <p14:creationId xmlns:p14="http://schemas.microsoft.com/office/powerpoint/2010/main" val="150165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22</a:t>
            </a:fld>
            <a:endParaRPr lang="en-US" altLang="en-US"/>
          </a:p>
        </p:txBody>
      </p:sp>
    </p:spTree>
    <p:extLst>
      <p:ext uri="{BB962C8B-B14F-4D97-AF65-F5344CB8AC3E}">
        <p14:creationId xmlns:p14="http://schemas.microsoft.com/office/powerpoint/2010/main" val="204041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4" name="Picture 3" descr="030767 PPT 2017_4x3_orbits title_2400x180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0" y="2035048"/>
            <a:ext cx="8229600" cy="2440603"/>
          </a:xfrm>
          <a:prstGeom prst="rect">
            <a:avLst/>
          </a:prstGeom>
        </p:spPr>
        <p:txBody>
          <a:bodyPr/>
          <a:lstStyle>
            <a:lvl1pPr>
              <a:defRPr sz="4400">
                <a:latin typeface="Trebuchet MS" panose="020B0603020202020204" pitchFamily="34" charset="0"/>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0" y="1019707"/>
            <a:ext cx="9144000" cy="492323"/>
          </a:xfrm>
          <a:prstGeom prst="rect">
            <a:avLst/>
          </a:prstGeom>
        </p:spPr>
        <p:txBody>
          <a:bodyPr vert="horz"/>
          <a:lstStyle>
            <a:lvl1pPr marL="0" indent="0" algn="ctr">
              <a:buFontTx/>
              <a:buNone/>
              <a:defRPr sz="2200" cap="all">
                <a:solidFill>
                  <a:srgbClr val="3A85B3"/>
                </a:solidFill>
                <a:latin typeface="Tw Cen MT"/>
              </a:defRPr>
            </a:lvl1pPr>
            <a:lvl2pPr marL="457200" indent="0" algn="ctr">
              <a:buFontTx/>
              <a:buNone/>
              <a:defRPr sz="2200" cap="all">
                <a:solidFill>
                  <a:srgbClr val="3A85B3"/>
                </a:solidFill>
                <a:latin typeface="Tw Cen MT"/>
              </a:defRPr>
            </a:lvl2pPr>
            <a:lvl3pPr marL="914400" indent="0" algn="ctr">
              <a:buFontTx/>
              <a:buNone/>
              <a:defRPr sz="2200" cap="all">
                <a:solidFill>
                  <a:srgbClr val="3A85B3"/>
                </a:solidFill>
                <a:latin typeface="Tw Cen MT"/>
              </a:defRPr>
            </a:lvl3pPr>
            <a:lvl4pPr marL="1371600" indent="0" algn="ctr">
              <a:buFontTx/>
              <a:buNone/>
              <a:defRPr sz="2200" cap="all">
                <a:solidFill>
                  <a:srgbClr val="3A85B3"/>
                </a:solidFill>
                <a:latin typeface="Tw Cen MT"/>
              </a:defRPr>
            </a:lvl4pPr>
            <a:lvl5pPr marL="1828800" indent="0" algn="ctr">
              <a:buFontTx/>
              <a:buNone/>
              <a:defRPr sz="2200" cap="all">
                <a:solidFill>
                  <a:srgbClr val="3A85B3"/>
                </a:solidFill>
                <a:latin typeface="Tw Cen MT"/>
              </a:defRPr>
            </a:lvl5pPr>
          </a:lstStyle>
          <a:p>
            <a:pPr lvl="0"/>
            <a:r>
              <a:rPr lang="en-US" smtClean="0"/>
              <a:t>Click to edit Master text styles</a:t>
            </a:r>
          </a:p>
        </p:txBody>
      </p:sp>
    </p:spTree>
    <p:extLst>
      <p:ext uri="{BB962C8B-B14F-4D97-AF65-F5344CB8AC3E}">
        <p14:creationId xmlns:p14="http://schemas.microsoft.com/office/powerpoint/2010/main" val="366942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5"/>
          <p:cNvSpPr>
            <a:spLocks noGrp="1"/>
          </p:cNvSpPr>
          <p:nvPr>
            <p:ph sz="quarter" idx="10"/>
          </p:nvPr>
        </p:nvSpPr>
        <p:spPr>
          <a:xfrm>
            <a:off x="345859" y="1504603"/>
            <a:ext cx="8459369" cy="4231687"/>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92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5"/>
          <p:cNvSpPr>
            <a:spLocks noGrp="1"/>
          </p:cNvSpPr>
          <p:nvPr>
            <p:ph sz="quarter" idx="10"/>
          </p:nvPr>
        </p:nvSpPr>
        <p:spPr>
          <a:xfrm>
            <a:off x="345860" y="1504603"/>
            <a:ext cx="4118076" cy="4231687"/>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5"/>
          <p:cNvSpPr>
            <a:spLocks noGrp="1"/>
          </p:cNvSpPr>
          <p:nvPr>
            <p:ph sz="quarter" idx="11"/>
          </p:nvPr>
        </p:nvSpPr>
        <p:spPr>
          <a:xfrm>
            <a:off x="4696691" y="1504603"/>
            <a:ext cx="4108537" cy="4231687"/>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664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59" y="440107"/>
            <a:ext cx="8459369" cy="5296184"/>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037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12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030767 PPT 2017_4x3_basic secondary_24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6069330"/>
            <a:ext cx="9144000" cy="788670"/>
          </a:xfrm>
          <a:prstGeom prst="rect">
            <a:avLst/>
          </a:prstGeom>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29" r:id="rId4"/>
    <p:sldLayoutId id="2147483833" r:id="rId5"/>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ortiz\Desktop\alerts-promo_powerpoint-forwebin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3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a:t>Evolving the Nation’s Alert and Warning </a:t>
            </a:r>
            <a:r>
              <a:rPr lang="en-US" sz="3600" dirty="0" smtClean="0"/>
              <a:t>System </a:t>
            </a:r>
            <a:r>
              <a:rPr lang="en-US" sz="1800" dirty="0" smtClean="0"/>
              <a:t>(cont’d)</a:t>
            </a:r>
            <a:endParaRPr lang="en-US" sz="1800" dirty="0"/>
          </a:p>
        </p:txBody>
      </p:sp>
      <p:sp>
        <p:nvSpPr>
          <p:cNvPr id="3" name="Content Placeholder 2"/>
          <p:cNvSpPr>
            <a:spLocks noGrp="1"/>
          </p:cNvSpPr>
          <p:nvPr>
            <p:ph sz="quarter" idx="10"/>
          </p:nvPr>
        </p:nvSpPr>
        <p:spPr>
          <a:xfrm>
            <a:off x="227431" y="1803043"/>
            <a:ext cx="8459369" cy="3995743"/>
          </a:xfrm>
        </p:spPr>
        <p:txBody>
          <a:bodyPr/>
          <a:lstStyle/>
          <a:p>
            <a:r>
              <a:rPr lang="en-US" sz="2400" dirty="0" smtClean="0"/>
              <a:t>Long-term goals</a:t>
            </a:r>
          </a:p>
          <a:p>
            <a:pPr lvl="1"/>
            <a:r>
              <a:rPr lang="en-US" sz="2000" dirty="0" smtClean="0"/>
              <a:t>Assure end-to-end service availability and message validity and integrity. </a:t>
            </a:r>
          </a:p>
          <a:p>
            <a:pPr lvl="1"/>
            <a:r>
              <a:rPr lang="en-US" sz="2000" dirty="0" smtClean="0"/>
              <a:t>Provide users with more granular control of when and how they’re alerted.</a:t>
            </a:r>
          </a:p>
          <a:p>
            <a:pPr lvl="1"/>
            <a:r>
              <a:rPr lang="en-US" sz="2000" dirty="0" smtClean="0"/>
              <a:t>Consider further opening IPAWS data feeds for third-party apps.</a:t>
            </a:r>
          </a:p>
          <a:p>
            <a:pPr lvl="1"/>
            <a:r>
              <a:rPr lang="en-US" sz="2000" dirty="0" smtClean="0"/>
              <a:t>Better inform emergency managers by rapidly analyzing social media data.</a:t>
            </a:r>
          </a:p>
          <a:p>
            <a:pPr lvl="1"/>
            <a:r>
              <a:rPr lang="en-US" sz="2000" dirty="0" smtClean="0"/>
              <a:t>Use </a:t>
            </a:r>
            <a:r>
              <a:rPr lang="en-US" sz="2000" dirty="0" err="1" smtClean="0"/>
              <a:t>IoT</a:t>
            </a:r>
            <a:r>
              <a:rPr lang="en-US" sz="2000" dirty="0" smtClean="0"/>
              <a:t> to detect and analyze events and send alerts.</a:t>
            </a:r>
          </a:p>
          <a:p>
            <a:pPr lvl="1"/>
            <a:r>
              <a:rPr lang="en-US" sz="2000" dirty="0" smtClean="0"/>
              <a:t>Leverage backup </a:t>
            </a:r>
            <a:r>
              <a:rPr lang="en-US" sz="2000" dirty="0" err="1" smtClean="0"/>
              <a:t>comms</a:t>
            </a:r>
            <a:r>
              <a:rPr lang="en-US" sz="2000" dirty="0" smtClean="0"/>
              <a:t> such mesh networking and FM broadcast.</a:t>
            </a:r>
          </a:p>
          <a:p>
            <a:endParaRPr lang="en-US" sz="3600" dirty="0"/>
          </a:p>
        </p:txBody>
      </p:sp>
    </p:spTree>
    <p:extLst>
      <p:ext uri="{BB962C8B-B14F-4D97-AF65-F5344CB8AC3E}">
        <p14:creationId xmlns:p14="http://schemas.microsoft.com/office/powerpoint/2010/main" val="124765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Socio-Technical Research Agenda</a:t>
            </a:r>
            <a:endParaRPr lang="en-US" sz="4000" dirty="0"/>
          </a:p>
        </p:txBody>
      </p:sp>
      <p:sp>
        <p:nvSpPr>
          <p:cNvPr id="5" name="Content Placeholder 4"/>
          <p:cNvSpPr>
            <a:spLocks noGrp="1"/>
          </p:cNvSpPr>
          <p:nvPr>
            <p:ph sz="quarter" idx="10"/>
          </p:nvPr>
        </p:nvSpPr>
        <p:spPr>
          <a:xfrm>
            <a:off x="345858" y="2324496"/>
            <a:ext cx="4413519" cy="3175970"/>
          </a:xfrm>
        </p:spPr>
        <p:txBody>
          <a:bodyPr/>
          <a:lstStyle/>
          <a:p>
            <a:r>
              <a:rPr lang="en-US" sz="2200" dirty="0" smtClean="0"/>
              <a:t>Public Response</a:t>
            </a:r>
          </a:p>
          <a:p>
            <a:pPr lvl="1"/>
            <a:r>
              <a:rPr lang="en-US" sz="1800" dirty="0" smtClean="0"/>
              <a:t>More effective messages</a:t>
            </a:r>
          </a:p>
          <a:p>
            <a:pPr lvl="1"/>
            <a:r>
              <a:rPr lang="en-US" sz="1800" dirty="0" smtClean="0"/>
              <a:t>Better meeting needs of subpopulations</a:t>
            </a:r>
          </a:p>
          <a:p>
            <a:pPr lvl="1"/>
            <a:r>
              <a:rPr lang="en-US" sz="1800" dirty="0" smtClean="0"/>
              <a:t>More precise </a:t>
            </a:r>
            <a:r>
              <a:rPr lang="en-US" sz="1800" dirty="0" err="1" smtClean="0"/>
              <a:t>geotargeting</a:t>
            </a:r>
            <a:r>
              <a:rPr lang="en-US" sz="1800" dirty="0" smtClean="0"/>
              <a:t> </a:t>
            </a:r>
          </a:p>
          <a:p>
            <a:pPr lvl="1"/>
            <a:r>
              <a:rPr lang="en-US" sz="1800" dirty="0" smtClean="0"/>
              <a:t>Better education and enhanced community engagement </a:t>
            </a:r>
          </a:p>
          <a:p>
            <a:pPr lvl="1"/>
            <a:endParaRPr lang="en-US" sz="2200" dirty="0" smtClean="0"/>
          </a:p>
          <a:p>
            <a:r>
              <a:rPr lang="en-US" sz="2200" dirty="0" smtClean="0"/>
              <a:t>Post-Alert Feedback and Monitoring</a:t>
            </a:r>
            <a:endParaRPr lang="en-US" sz="2200" dirty="0"/>
          </a:p>
        </p:txBody>
      </p:sp>
      <p:sp>
        <p:nvSpPr>
          <p:cNvPr id="6" name="Content Placeholder 5"/>
          <p:cNvSpPr>
            <a:spLocks noGrp="1"/>
          </p:cNvSpPr>
          <p:nvPr>
            <p:ph sz="quarter" idx="11"/>
          </p:nvPr>
        </p:nvSpPr>
        <p:spPr>
          <a:xfrm>
            <a:off x="4578263" y="2324496"/>
            <a:ext cx="4108537" cy="2158047"/>
          </a:xfrm>
        </p:spPr>
        <p:txBody>
          <a:bodyPr/>
          <a:lstStyle/>
          <a:p>
            <a:r>
              <a:rPr lang="en-US" sz="2200" dirty="0" smtClean="0"/>
              <a:t>Technical Challenges</a:t>
            </a:r>
          </a:p>
          <a:p>
            <a:pPr lvl="1"/>
            <a:r>
              <a:rPr lang="en-US" sz="1800" dirty="0" smtClean="0"/>
              <a:t>More robust/reliable message delivery</a:t>
            </a:r>
          </a:p>
          <a:p>
            <a:pPr lvl="1"/>
            <a:r>
              <a:rPr lang="en-US" sz="1800" dirty="0" smtClean="0"/>
              <a:t>Leveraging wider range of connected devices </a:t>
            </a:r>
          </a:p>
          <a:p>
            <a:pPr lvl="1"/>
            <a:r>
              <a:rPr lang="en-US" sz="1800" dirty="0" smtClean="0"/>
              <a:t>Protecting security</a:t>
            </a:r>
            <a:r>
              <a:rPr lang="en-US" sz="1800" dirty="0"/>
              <a:t> </a:t>
            </a:r>
            <a:r>
              <a:rPr lang="en-US" sz="1800" dirty="0" smtClean="0"/>
              <a:t>and privacy and increasing trust</a:t>
            </a:r>
            <a:endParaRPr lang="en-US" sz="1800" dirty="0"/>
          </a:p>
        </p:txBody>
      </p:sp>
      <p:sp>
        <p:nvSpPr>
          <p:cNvPr id="7" name="Content Placeholder 2"/>
          <p:cNvSpPr txBox="1">
            <a:spLocks/>
          </p:cNvSpPr>
          <p:nvPr/>
        </p:nvSpPr>
        <p:spPr>
          <a:xfrm>
            <a:off x="345859" y="1504603"/>
            <a:ext cx="8459369" cy="4066203"/>
          </a:xfrm>
          <a:prstGeom prst="rect">
            <a:avLst/>
          </a:prstGeom>
        </p:spPr>
        <p:txBody>
          <a:bodyPr vert="horz"/>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smtClean="0"/>
              <a:t>Knowledge needed to fully realize near-term and long-term goals</a:t>
            </a:r>
          </a:p>
          <a:p>
            <a:endParaRPr lang="en-US" sz="1000" dirty="0" smtClean="0"/>
          </a:p>
        </p:txBody>
      </p:sp>
    </p:spTree>
    <p:extLst>
      <p:ext uri="{BB962C8B-B14F-4D97-AF65-F5344CB8AC3E}">
        <p14:creationId xmlns:p14="http://schemas.microsoft.com/office/powerpoint/2010/main" val="246007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Crafting More Efficient Messages</a:t>
            </a:r>
            <a:endParaRPr lang="en-US" sz="4000" dirty="0"/>
          </a:p>
        </p:txBody>
      </p:sp>
      <p:sp>
        <p:nvSpPr>
          <p:cNvPr id="3" name="Content Placeholder 2"/>
          <p:cNvSpPr>
            <a:spLocks noGrp="1"/>
          </p:cNvSpPr>
          <p:nvPr>
            <p:ph sz="quarter" idx="10"/>
          </p:nvPr>
        </p:nvSpPr>
        <p:spPr>
          <a:xfrm>
            <a:off x="345859" y="1373436"/>
            <a:ext cx="8459369" cy="4544505"/>
          </a:xfrm>
        </p:spPr>
        <p:txBody>
          <a:bodyPr/>
          <a:lstStyle/>
          <a:p>
            <a:r>
              <a:rPr lang="en-US" sz="2200" b="1" dirty="0" smtClean="0"/>
              <a:t>Including protective guidance in links to enhanced media</a:t>
            </a:r>
          </a:p>
          <a:p>
            <a:pPr lvl="1"/>
            <a:r>
              <a:rPr lang="en-US" sz="1800" dirty="0" smtClean="0"/>
              <a:t>What information is best included in a message and what information is best included in linked content?</a:t>
            </a:r>
          </a:p>
          <a:p>
            <a:r>
              <a:rPr lang="en-US" sz="2200" b="1" dirty="0" smtClean="0"/>
              <a:t>Determine optimal lead times for issuing alerts</a:t>
            </a:r>
          </a:p>
          <a:p>
            <a:pPr lvl="1"/>
            <a:r>
              <a:rPr lang="en-US" sz="1800" dirty="0" smtClean="0"/>
              <a:t>What is the best lead time to ensure appropriate action is taken?</a:t>
            </a:r>
          </a:p>
          <a:p>
            <a:r>
              <a:rPr lang="en-US" sz="2200" b="1" dirty="0" smtClean="0"/>
              <a:t>Opt-in versus Opt-out</a:t>
            </a:r>
          </a:p>
          <a:p>
            <a:pPr lvl="1"/>
            <a:r>
              <a:rPr lang="en-US" sz="1800" dirty="0" smtClean="0"/>
              <a:t>Past research suggests that alerts and warnings should be sent through as many channels as possible, but over alerting is a known problem. What drives opt-in and opt-out behaviors?</a:t>
            </a:r>
          </a:p>
          <a:p>
            <a:r>
              <a:rPr lang="en-US" sz="2200" b="1" dirty="0" smtClean="0"/>
              <a:t>Message length</a:t>
            </a:r>
          </a:p>
          <a:p>
            <a:pPr lvl="1"/>
            <a:r>
              <a:rPr lang="en-US" sz="1800" dirty="0" smtClean="0"/>
              <a:t>How can longer (360 characters) WEA best be used? What are the optimal message lengths for different hazards and different delivery mechanisms? </a:t>
            </a:r>
            <a:endParaRPr lang="en-US" sz="1800" dirty="0"/>
          </a:p>
        </p:txBody>
      </p:sp>
    </p:spTree>
    <p:extLst>
      <p:ext uri="{BB962C8B-B14F-4D97-AF65-F5344CB8AC3E}">
        <p14:creationId xmlns:p14="http://schemas.microsoft.com/office/powerpoint/2010/main" val="191842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790"/>
            <a:ext cx="9144000" cy="1143000"/>
          </a:xfrm>
        </p:spPr>
        <p:txBody>
          <a:bodyPr/>
          <a:lstStyle/>
          <a:p>
            <a:r>
              <a:rPr lang="en-US" sz="4000" dirty="0" smtClean="0"/>
              <a:t>Meeting the Needs </a:t>
            </a:r>
            <a:r>
              <a:rPr lang="en-US" sz="4000" dirty="0"/>
              <a:t>of </a:t>
            </a:r>
            <a:r>
              <a:rPr lang="en-US" sz="4000" dirty="0" smtClean="0"/>
              <a:t>Subpopulations</a:t>
            </a:r>
            <a:endParaRPr lang="en-US" sz="4000" dirty="0"/>
          </a:p>
        </p:txBody>
      </p:sp>
      <p:sp>
        <p:nvSpPr>
          <p:cNvPr id="3" name="Content Placeholder 2"/>
          <p:cNvSpPr>
            <a:spLocks noGrp="1"/>
          </p:cNvSpPr>
          <p:nvPr>
            <p:ph sz="quarter" idx="10"/>
          </p:nvPr>
        </p:nvSpPr>
        <p:spPr/>
        <p:txBody>
          <a:bodyPr/>
          <a:lstStyle/>
          <a:p>
            <a:r>
              <a:rPr lang="en-US" sz="2200" b="1" dirty="0" smtClean="0"/>
              <a:t>Language and dialects </a:t>
            </a:r>
          </a:p>
          <a:p>
            <a:pPr lvl="1"/>
            <a:r>
              <a:rPr lang="en-US" sz="1800" dirty="0" smtClean="0"/>
              <a:t>In what cases will templates and machine translation be “good enough”?</a:t>
            </a:r>
          </a:p>
          <a:p>
            <a:pPr lvl="1"/>
            <a:endParaRPr lang="en-US" sz="1800" dirty="0" smtClean="0"/>
          </a:p>
          <a:p>
            <a:r>
              <a:rPr lang="en-US" sz="2200" b="1" dirty="0" smtClean="0"/>
              <a:t>Differing abilities</a:t>
            </a:r>
          </a:p>
          <a:p>
            <a:pPr lvl="1"/>
            <a:r>
              <a:rPr lang="en-US" sz="1800" dirty="0" smtClean="0"/>
              <a:t>How can messages be best presented to physically and cognitively challenged individuals?</a:t>
            </a:r>
          </a:p>
          <a:p>
            <a:pPr lvl="1"/>
            <a:endParaRPr lang="en-US" sz="1800" dirty="0" smtClean="0"/>
          </a:p>
          <a:p>
            <a:r>
              <a:rPr lang="en-US" sz="2200" b="1" dirty="0" smtClean="0"/>
              <a:t>“Digital divide”</a:t>
            </a:r>
          </a:p>
          <a:p>
            <a:pPr lvl="1"/>
            <a:r>
              <a:rPr lang="en-US" sz="1800" dirty="0" smtClean="0"/>
              <a:t>How do we take advantage of new technologies while also ensuring those with less access receive timely alerts?</a:t>
            </a:r>
          </a:p>
          <a:p>
            <a:pPr lvl="1"/>
            <a:endParaRPr lang="en-US" sz="2200" dirty="0"/>
          </a:p>
        </p:txBody>
      </p:sp>
    </p:spTree>
    <p:extLst>
      <p:ext uri="{BB962C8B-B14F-4D97-AF65-F5344CB8AC3E}">
        <p14:creationId xmlns:p14="http://schemas.microsoft.com/office/powerpoint/2010/main" val="365482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Geotargeting</a:t>
            </a:r>
            <a:endParaRPr lang="en-US" sz="4000" dirty="0"/>
          </a:p>
        </p:txBody>
      </p:sp>
      <p:sp>
        <p:nvSpPr>
          <p:cNvPr id="3" name="Content Placeholder 2"/>
          <p:cNvSpPr>
            <a:spLocks noGrp="1"/>
          </p:cNvSpPr>
          <p:nvPr>
            <p:ph sz="quarter" idx="10"/>
          </p:nvPr>
        </p:nvSpPr>
        <p:spPr>
          <a:xfrm>
            <a:off x="331792" y="1307655"/>
            <a:ext cx="8459369" cy="4488234"/>
          </a:xfrm>
        </p:spPr>
        <p:txBody>
          <a:bodyPr/>
          <a:lstStyle/>
          <a:p>
            <a:r>
              <a:rPr lang="en-US" sz="2200" b="1" dirty="0" smtClean="0"/>
              <a:t>Determining locations of interest</a:t>
            </a:r>
          </a:p>
          <a:p>
            <a:pPr lvl="1"/>
            <a:r>
              <a:rPr lang="en-US" sz="1800" dirty="0" smtClean="0"/>
              <a:t>How can locations of interest (other than current location) be dynamically updated rather than manually specified by users?</a:t>
            </a:r>
          </a:p>
          <a:p>
            <a:r>
              <a:rPr lang="en-US" sz="2200" b="1" dirty="0" smtClean="0"/>
              <a:t>Location-based protective action</a:t>
            </a:r>
          </a:p>
          <a:p>
            <a:pPr lvl="1"/>
            <a:r>
              <a:rPr lang="en-US" sz="1800" dirty="0" smtClean="0"/>
              <a:t>What are the opportunities for more precisely specifying protective action based on location? How can such capabilities be realized?</a:t>
            </a:r>
          </a:p>
          <a:p>
            <a:r>
              <a:rPr lang="en-US" sz="2200" b="1" dirty="0" smtClean="0"/>
              <a:t>In-building location</a:t>
            </a:r>
          </a:p>
          <a:p>
            <a:pPr lvl="1"/>
            <a:r>
              <a:rPr lang="en-US" sz="1800" dirty="0" smtClean="0"/>
              <a:t>Such information can be used to determine evacuation routes to advise on evacuation versus sheltering in place. For example, it is currently hard to determine </a:t>
            </a:r>
            <a:r>
              <a:rPr lang="en-US" sz="1800" dirty="0"/>
              <a:t>on what floor a user is </a:t>
            </a:r>
            <a:r>
              <a:rPr lang="en-US" sz="1800" dirty="0" smtClean="0"/>
              <a:t>located.</a:t>
            </a:r>
          </a:p>
          <a:p>
            <a:r>
              <a:rPr lang="en-US" sz="2200" b="1" dirty="0" smtClean="0"/>
              <a:t>Communicating location</a:t>
            </a:r>
          </a:p>
          <a:p>
            <a:pPr lvl="1"/>
            <a:r>
              <a:rPr lang="en-US" sz="1800" dirty="0" smtClean="0"/>
              <a:t>How to best communicate, possibly through visualizations, about the location of the message recipient versus the area of impact? </a:t>
            </a:r>
            <a:endParaRPr lang="en-US" sz="1800" dirty="0"/>
          </a:p>
        </p:txBody>
      </p:sp>
    </p:spTree>
    <p:extLst>
      <p:ext uri="{BB962C8B-B14F-4D97-AF65-F5344CB8AC3E}">
        <p14:creationId xmlns:p14="http://schemas.microsoft.com/office/powerpoint/2010/main" val="260921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Community Engagement &amp; Education</a:t>
            </a:r>
            <a:endParaRPr lang="en-US" sz="4000" dirty="0"/>
          </a:p>
        </p:txBody>
      </p:sp>
      <p:sp>
        <p:nvSpPr>
          <p:cNvPr id="3" name="Content Placeholder 2"/>
          <p:cNvSpPr>
            <a:spLocks noGrp="1"/>
          </p:cNvSpPr>
          <p:nvPr>
            <p:ph sz="quarter" idx="10"/>
          </p:nvPr>
        </p:nvSpPr>
        <p:spPr>
          <a:xfrm>
            <a:off x="359506" y="1392071"/>
            <a:ext cx="8459369" cy="4558353"/>
          </a:xfrm>
        </p:spPr>
        <p:txBody>
          <a:bodyPr/>
          <a:lstStyle/>
          <a:p>
            <a:r>
              <a:rPr lang="en-US" sz="2400" dirty="0" smtClean="0"/>
              <a:t>How can emergency managers make effective use of community-oriented tools such as </a:t>
            </a:r>
            <a:r>
              <a:rPr lang="en-US" sz="2400" dirty="0" err="1" smtClean="0"/>
              <a:t>NextDoor</a:t>
            </a:r>
            <a:r>
              <a:rPr lang="en-US" sz="2400" dirty="0" smtClean="0"/>
              <a:t>?</a:t>
            </a:r>
          </a:p>
          <a:p>
            <a:r>
              <a:rPr lang="en-US" sz="2400" dirty="0" smtClean="0"/>
              <a:t>How can we leverage social media to enhance community engagement and promote disaster education?</a:t>
            </a:r>
          </a:p>
          <a:p>
            <a:r>
              <a:rPr lang="en-US" sz="2400" dirty="0" smtClean="0"/>
              <a:t>What methods are effective in motivating behavior </a:t>
            </a:r>
            <a:r>
              <a:rPr lang="en-US" sz="2400" dirty="0"/>
              <a:t>change</a:t>
            </a:r>
            <a:r>
              <a:rPr lang="en-US" sz="2400" dirty="0" smtClean="0"/>
              <a:t>?</a:t>
            </a:r>
            <a:endParaRPr lang="en-US" sz="2400" dirty="0"/>
          </a:p>
          <a:p>
            <a:r>
              <a:rPr lang="en-US" sz="2400" dirty="0"/>
              <a:t>What other factors contribute to successful public disaster education campaigns? </a:t>
            </a:r>
            <a:r>
              <a:rPr lang="en-US" sz="2400" dirty="0" smtClean="0"/>
              <a:t>How important is in-person training? What role can new techniques such as gamification play?</a:t>
            </a:r>
            <a:endParaRPr lang="en-US" sz="2400" dirty="0"/>
          </a:p>
          <a:p>
            <a:endParaRPr lang="en-US" sz="2400" b="1" dirty="0" smtClean="0"/>
          </a:p>
          <a:p>
            <a:endParaRPr lang="en-US" sz="2400" dirty="0"/>
          </a:p>
        </p:txBody>
      </p:sp>
    </p:spTree>
    <p:extLst>
      <p:ext uri="{BB962C8B-B14F-4D97-AF65-F5344CB8AC3E}">
        <p14:creationId xmlns:p14="http://schemas.microsoft.com/office/powerpoint/2010/main" val="11529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Post-Alert Feedback</a:t>
            </a:r>
            <a:endParaRPr lang="en-US" sz="4000" dirty="0"/>
          </a:p>
        </p:txBody>
      </p:sp>
      <p:sp>
        <p:nvSpPr>
          <p:cNvPr id="3" name="Content Placeholder 2"/>
          <p:cNvSpPr>
            <a:spLocks noGrp="1"/>
          </p:cNvSpPr>
          <p:nvPr>
            <p:ph sz="quarter" idx="10"/>
          </p:nvPr>
        </p:nvSpPr>
        <p:spPr/>
        <p:txBody>
          <a:bodyPr/>
          <a:lstStyle/>
          <a:p>
            <a:r>
              <a:rPr lang="en-US" sz="2200" dirty="0" smtClean="0"/>
              <a:t>What information would be most helpful to emergency mangers before, during, and after an event?</a:t>
            </a:r>
          </a:p>
          <a:p>
            <a:endParaRPr lang="en-US" sz="2200" dirty="0"/>
          </a:p>
          <a:p>
            <a:r>
              <a:rPr lang="en-US" sz="2200" dirty="0" smtClean="0"/>
              <a:t>What information would be helpful to hazards researchers?</a:t>
            </a:r>
          </a:p>
          <a:p>
            <a:endParaRPr lang="en-US" sz="2200" dirty="0"/>
          </a:p>
          <a:p>
            <a:r>
              <a:rPr lang="en-US" sz="2200" dirty="0" smtClean="0"/>
              <a:t>What is the best way to collect the information, taking into account technical constraints and privacy concerns?</a:t>
            </a:r>
            <a:endParaRPr lang="en-US" sz="2200" dirty="0"/>
          </a:p>
        </p:txBody>
      </p:sp>
    </p:spTree>
    <p:extLst>
      <p:ext uri="{BB962C8B-B14F-4D97-AF65-F5344CB8AC3E}">
        <p14:creationId xmlns:p14="http://schemas.microsoft.com/office/powerpoint/2010/main" val="460184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WEA Delivery Technology</a:t>
            </a:r>
            <a:endParaRPr lang="en-US" sz="4000" dirty="0"/>
          </a:p>
        </p:txBody>
      </p:sp>
      <p:sp>
        <p:nvSpPr>
          <p:cNvPr id="3" name="Content Placeholder 2"/>
          <p:cNvSpPr>
            <a:spLocks noGrp="1"/>
          </p:cNvSpPr>
          <p:nvPr>
            <p:ph sz="quarter" idx="10"/>
          </p:nvPr>
        </p:nvSpPr>
        <p:spPr>
          <a:xfrm>
            <a:off x="337625" y="1399195"/>
            <a:ext cx="8384344" cy="4231687"/>
          </a:xfrm>
        </p:spPr>
        <p:txBody>
          <a:bodyPr/>
          <a:lstStyle/>
          <a:p>
            <a:r>
              <a:rPr lang="en-US" sz="2200" dirty="0" smtClean="0"/>
              <a:t>What would the impact of including a URL be on network capacity?</a:t>
            </a:r>
          </a:p>
          <a:p>
            <a:r>
              <a:rPr lang="en-US" sz="2200" dirty="0" smtClean="0"/>
              <a:t>What is causing failures to deliver WEA messages as evidenced by recent testing? </a:t>
            </a:r>
          </a:p>
          <a:p>
            <a:r>
              <a:rPr lang="en-US" sz="2200" dirty="0" smtClean="0"/>
              <a:t>Can we move beyond 90 characters and take advantage of the longer message lengths offered by 3/4/5G networks while providing backward compatibility? </a:t>
            </a:r>
          </a:p>
          <a:p>
            <a:r>
              <a:rPr lang="en-US" sz="2200" dirty="0"/>
              <a:t>Is it feasible to combine multiple cell broadcast messages into a single, longer alert message?</a:t>
            </a:r>
          </a:p>
          <a:p>
            <a:r>
              <a:rPr lang="en-US" sz="2200" dirty="0" smtClean="0"/>
              <a:t>How to complement WEA with other modalities including third-party apps and services to reach more recipients and increase the likelihood of delivery?</a:t>
            </a:r>
            <a:endParaRPr lang="en-US" sz="2200" dirty="0"/>
          </a:p>
        </p:txBody>
      </p:sp>
    </p:spTree>
    <p:extLst>
      <p:ext uri="{BB962C8B-B14F-4D97-AF65-F5344CB8AC3E}">
        <p14:creationId xmlns:p14="http://schemas.microsoft.com/office/powerpoint/2010/main" val="334398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Enhancing Alert Delivery</a:t>
            </a:r>
            <a:endParaRPr lang="en-US" sz="1800" dirty="0"/>
          </a:p>
        </p:txBody>
      </p:sp>
      <p:sp>
        <p:nvSpPr>
          <p:cNvPr id="3" name="Content Placeholder 2"/>
          <p:cNvSpPr>
            <a:spLocks noGrp="1"/>
          </p:cNvSpPr>
          <p:nvPr>
            <p:ph sz="quarter" idx="10"/>
          </p:nvPr>
        </p:nvSpPr>
        <p:spPr>
          <a:xfrm>
            <a:off x="345859" y="1372247"/>
            <a:ext cx="8459369" cy="4600775"/>
          </a:xfrm>
        </p:spPr>
        <p:txBody>
          <a:bodyPr/>
          <a:lstStyle/>
          <a:p>
            <a:r>
              <a:rPr lang="en-US" sz="2200" b="1" dirty="0" smtClean="0"/>
              <a:t>Bypassing network failure</a:t>
            </a:r>
          </a:p>
          <a:p>
            <a:pPr lvl="1"/>
            <a:r>
              <a:rPr lang="en-US" sz="1800" dirty="0" smtClean="0"/>
              <a:t>Can we exploit alternative ways to deliver information to phones such as  mesh networks, peer-to-peer communication, and FM radio?</a:t>
            </a:r>
          </a:p>
          <a:p>
            <a:pPr lvl="1"/>
            <a:r>
              <a:rPr lang="en-US" sz="1800" dirty="0" smtClean="0"/>
              <a:t>Can we use peer-to-peer communications techniques, such as those used by </a:t>
            </a:r>
            <a:r>
              <a:rPr lang="en-US" sz="1800" dirty="0" err="1" smtClean="0"/>
              <a:t>FireChat</a:t>
            </a:r>
            <a:r>
              <a:rPr lang="en-US" sz="1800" dirty="0" smtClean="0"/>
              <a:t>, to relay messages to people without a direct network connection?</a:t>
            </a:r>
          </a:p>
          <a:p>
            <a:pPr lvl="1"/>
            <a:r>
              <a:rPr lang="en-US" sz="1800" dirty="0" smtClean="0"/>
              <a:t>How do we validate the efficacy of these technologies?</a:t>
            </a:r>
          </a:p>
          <a:p>
            <a:r>
              <a:rPr lang="en-US" sz="2200" b="1" dirty="0" smtClean="0"/>
              <a:t>Battery life management</a:t>
            </a:r>
          </a:p>
          <a:p>
            <a:pPr lvl="1"/>
            <a:r>
              <a:rPr lang="en-US" sz="1800" dirty="0" smtClean="0"/>
              <a:t>How do we reserve power on cell phones and other devices so alerts can continue to be received during an event?</a:t>
            </a:r>
          </a:p>
          <a:p>
            <a:pPr lvl="1"/>
            <a:r>
              <a:rPr lang="en-US" sz="1800" dirty="0" smtClean="0"/>
              <a:t>Can we provide feedback to alert originators on whether future messages will be delivered given current device battery levels in the target audience?</a:t>
            </a:r>
          </a:p>
        </p:txBody>
      </p:sp>
    </p:spTree>
    <p:extLst>
      <p:ext uri="{BB962C8B-B14F-4D97-AF65-F5344CB8AC3E}">
        <p14:creationId xmlns:p14="http://schemas.microsoft.com/office/powerpoint/2010/main" val="291900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65" y="190232"/>
            <a:ext cx="8229600" cy="1143000"/>
          </a:xfrm>
        </p:spPr>
        <p:txBody>
          <a:bodyPr/>
          <a:lstStyle/>
          <a:p>
            <a:r>
              <a:rPr lang="en-US" sz="4000" dirty="0" smtClean="0"/>
              <a:t>Role of Connected Devices</a:t>
            </a:r>
            <a:endParaRPr lang="en-US" sz="4000" dirty="0"/>
          </a:p>
        </p:txBody>
      </p:sp>
      <p:sp>
        <p:nvSpPr>
          <p:cNvPr id="3" name="Content Placeholder 2"/>
          <p:cNvSpPr>
            <a:spLocks noGrp="1"/>
          </p:cNvSpPr>
          <p:nvPr>
            <p:ph sz="quarter" idx="10"/>
          </p:nvPr>
        </p:nvSpPr>
        <p:spPr>
          <a:xfrm>
            <a:off x="317723" y="1068506"/>
            <a:ext cx="8459369" cy="5276024"/>
          </a:xfrm>
        </p:spPr>
        <p:txBody>
          <a:bodyPr/>
          <a:lstStyle/>
          <a:p>
            <a:r>
              <a:rPr lang="en-US" sz="2200" b="1" dirty="0" smtClean="0"/>
              <a:t>Automated alerts based on aggregated data</a:t>
            </a:r>
          </a:p>
          <a:p>
            <a:pPr lvl="1"/>
            <a:r>
              <a:rPr lang="en-US" sz="1800" dirty="0" smtClean="0"/>
              <a:t>Faster event detection and alerting for very fast moving hazards such as active shooters</a:t>
            </a:r>
          </a:p>
          <a:p>
            <a:pPr lvl="1"/>
            <a:r>
              <a:rPr lang="en-US" sz="1800" dirty="0" smtClean="0"/>
              <a:t>Need to aggregate enough data so that machine learning can be used in a robust fashion to reliably detect events and gain sufficient situational awareness to determine the best protective action</a:t>
            </a:r>
          </a:p>
          <a:p>
            <a:r>
              <a:rPr lang="en-US" sz="2200" b="1" dirty="0" smtClean="0"/>
              <a:t>Best devices for alerting</a:t>
            </a:r>
          </a:p>
          <a:p>
            <a:pPr lvl="1"/>
            <a:r>
              <a:rPr lang="en-US" sz="1800" dirty="0" smtClean="0"/>
              <a:t>Which devices should be used to issue alerts for which hazards?</a:t>
            </a:r>
          </a:p>
          <a:p>
            <a:pPr lvl="1"/>
            <a:r>
              <a:rPr lang="en-US" sz="1800" dirty="0" smtClean="0"/>
              <a:t>Are there opportunities to customize where alerts are sent to better communicate appropriate protective action? For example, under a boil water order, could an alert be presented on a smart refrigerator when the water dispenser is used?</a:t>
            </a:r>
          </a:p>
          <a:p>
            <a:r>
              <a:rPr lang="en-US" sz="2200" b="1" dirty="0" smtClean="0"/>
              <a:t>Reducing milling with virtual assistants</a:t>
            </a:r>
          </a:p>
          <a:p>
            <a:pPr lvl="1"/>
            <a:r>
              <a:rPr lang="en-US" sz="1800" dirty="0" smtClean="0"/>
              <a:t>What role can devices such as Alexa or Google Home play in answering questions to reduce milling behavior or to provide info about protective actions?</a:t>
            </a:r>
          </a:p>
          <a:p>
            <a:endParaRPr lang="en-US" sz="2200" dirty="0"/>
          </a:p>
        </p:txBody>
      </p:sp>
    </p:spTree>
    <p:extLst>
      <p:ext uri="{BB962C8B-B14F-4D97-AF65-F5344CB8AC3E}">
        <p14:creationId xmlns:p14="http://schemas.microsoft.com/office/powerpoint/2010/main" val="201728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2204" y="1995130"/>
            <a:ext cx="4371796" cy="4862870"/>
          </a:xfrm>
          <a:prstGeom prst="rect">
            <a:avLst/>
          </a:prstGeom>
          <a:noFill/>
        </p:spPr>
        <p:txBody>
          <a:bodyPr wrap="square" rtlCol="0">
            <a:spAutoFit/>
          </a:bodyPr>
          <a:lstStyle/>
          <a:p>
            <a:r>
              <a:rPr lang="en-US" sz="1800" dirty="0">
                <a:latin typeface="Futura Medium" charset="0"/>
                <a:ea typeface="Futura Medium" charset="0"/>
                <a:cs typeface="Futura Medium" charset="0"/>
              </a:rPr>
              <a:t>The National Academy of Sciences, National Academy of Engineering, and National Academy of Medicine work together as the National Academies of Sciences, Engineering, and Medicine to provide independent, objective analysis and advice to the nation and conduct other activities to solve complex problems and inform public policy </a:t>
            </a:r>
            <a:r>
              <a:rPr lang="en-US" sz="1800" dirty="0" smtClean="0">
                <a:latin typeface="Futura Medium" charset="0"/>
                <a:ea typeface="Futura Medium" charset="0"/>
                <a:cs typeface="Futura Medium" charset="0"/>
              </a:rPr>
              <a:t>decisions. </a:t>
            </a:r>
          </a:p>
          <a:p>
            <a:endParaRPr lang="en-US" sz="1800" dirty="0">
              <a:latin typeface="Futura Medium" charset="0"/>
              <a:ea typeface="Futura Medium" charset="0"/>
              <a:cs typeface="Futura Medium" charset="0"/>
            </a:endParaRPr>
          </a:p>
          <a:p>
            <a:r>
              <a:rPr lang="en-US" sz="1800" dirty="0" smtClean="0">
                <a:latin typeface="Futura Medium" charset="0"/>
                <a:ea typeface="Futura Medium" charset="0"/>
                <a:cs typeface="Futura Medium" charset="0"/>
              </a:rPr>
              <a:t>For more information about the Academies, please visit http://</a:t>
            </a:r>
            <a:r>
              <a:rPr lang="en-US" sz="1800" dirty="0" err="1" smtClean="0">
                <a:latin typeface="Futura Medium" charset="0"/>
                <a:ea typeface="Futura Medium" charset="0"/>
                <a:cs typeface="Futura Medium" charset="0"/>
              </a:rPr>
              <a:t>nationalacademies.org</a:t>
            </a:r>
            <a:r>
              <a:rPr lang="en-US" sz="1800" dirty="0">
                <a:latin typeface="Futura Medium" charset="0"/>
                <a:ea typeface="Futura Medium" charset="0"/>
                <a:cs typeface="Futura Medium" charset="0"/>
              </a:rPr>
              <a:t>/</a:t>
            </a:r>
          </a:p>
          <a:p>
            <a:r>
              <a:rPr lang="en-US" sz="1800" dirty="0">
                <a:solidFill>
                  <a:schemeClr val="tx1"/>
                </a:solidFill>
                <a:latin typeface="Futura Medium" charset="0"/>
                <a:ea typeface="Futura Medium" charset="0"/>
                <a:cs typeface="Futura Medium" charset="0"/>
              </a:rPr>
              <a:t> </a:t>
            </a:r>
          </a:p>
          <a:p>
            <a:endParaRPr lang="en-US" sz="4000" dirty="0">
              <a:latin typeface="Futura Medium" charset="0"/>
              <a:ea typeface="Futura Medium" charset="0"/>
              <a:cs typeface="Futura Medium"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95452" cy="4316612"/>
          </a:xfrm>
          <a:prstGeom prst="rect">
            <a:avLst/>
          </a:prstGeom>
        </p:spPr>
      </p:pic>
    </p:spTree>
    <p:extLst>
      <p:ext uri="{BB962C8B-B14F-4D97-AF65-F5344CB8AC3E}">
        <p14:creationId xmlns:p14="http://schemas.microsoft.com/office/powerpoint/2010/main" val="20278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Trust, Security, and Privacy</a:t>
            </a:r>
            <a:endParaRPr lang="en-US" sz="4000" dirty="0"/>
          </a:p>
        </p:txBody>
      </p:sp>
      <p:sp>
        <p:nvSpPr>
          <p:cNvPr id="3" name="Content Placeholder 2"/>
          <p:cNvSpPr>
            <a:spLocks noGrp="1"/>
          </p:cNvSpPr>
          <p:nvPr>
            <p:ph sz="quarter" idx="10"/>
          </p:nvPr>
        </p:nvSpPr>
        <p:spPr/>
        <p:txBody>
          <a:bodyPr/>
          <a:lstStyle/>
          <a:p>
            <a:r>
              <a:rPr lang="en-US" sz="2200" dirty="0" smtClean="0"/>
              <a:t>How can we issue the necessary credentials to state and local emergency managers nationwide and provide necessary training? </a:t>
            </a:r>
          </a:p>
          <a:p>
            <a:pPr lvl="1"/>
            <a:r>
              <a:rPr lang="en-US" sz="1800" dirty="0" smtClean="0"/>
              <a:t>For example, could we simplify by issuing jurisdiction-wide rather than individual credentials?</a:t>
            </a:r>
          </a:p>
          <a:p>
            <a:endParaRPr lang="en-US" sz="2200" dirty="0"/>
          </a:p>
          <a:p>
            <a:r>
              <a:rPr lang="en-US" sz="2200" dirty="0" smtClean="0"/>
              <a:t>How can emergency managers quickly detect and effectively respond to the spread of false or misleading information?</a:t>
            </a:r>
          </a:p>
          <a:p>
            <a:endParaRPr lang="en-US" sz="2200" dirty="0"/>
          </a:p>
          <a:p>
            <a:r>
              <a:rPr lang="en-US" sz="2200" dirty="0" smtClean="0"/>
              <a:t>How can personal information be used to provide geographically relevant information while protecting individual privacy? </a:t>
            </a:r>
            <a:endParaRPr lang="en-US" sz="2200" dirty="0"/>
          </a:p>
        </p:txBody>
      </p:sp>
    </p:spTree>
    <p:extLst>
      <p:ext uri="{BB962C8B-B14F-4D97-AF65-F5344CB8AC3E}">
        <p14:creationId xmlns:p14="http://schemas.microsoft.com/office/powerpoint/2010/main" val="302077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 y="148029"/>
            <a:ext cx="8637563" cy="1143000"/>
          </a:xfrm>
        </p:spPr>
        <p:txBody>
          <a:bodyPr/>
          <a:lstStyle/>
          <a:p>
            <a:r>
              <a:rPr lang="en-US" sz="4000" dirty="0" smtClean="0"/>
              <a:t>Challenges to Building a Better Alerting System</a:t>
            </a:r>
            <a:endParaRPr lang="en-US" sz="4000" dirty="0"/>
          </a:p>
        </p:txBody>
      </p:sp>
      <p:sp>
        <p:nvSpPr>
          <p:cNvPr id="3" name="Content Placeholder 2"/>
          <p:cNvSpPr>
            <a:spLocks noGrp="1"/>
          </p:cNvSpPr>
          <p:nvPr>
            <p:ph sz="quarter" idx="10"/>
          </p:nvPr>
        </p:nvSpPr>
        <p:spPr>
          <a:xfrm>
            <a:off x="359928" y="1716259"/>
            <a:ext cx="8459369" cy="4437406"/>
          </a:xfrm>
        </p:spPr>
        <p:txBody>
          <a:bodyPr/>
          <a:lstStyle/>
          <a:p>
            <a:r>
              <a:rPr lang="en-US" sz="2200" b="1" dirty="0" smtClean="0"/>
              <a:t>Slow adoption of new systems </a:t>
            </a:r>
            <a:r>
              <a:rPr lang="en-US" sz="2200" dirty="0" smtClean="0"/>
              <a:t>by alert originators</a:t>
            </a:r>
          </a:p>
          <a:p>
            <a:endParaRPr lang="en-US" sz="2200" dirty="0" smtClean="0"/>
          </a:p>
          <a:p>
            <a:r>
              <a:rPr lang="en-US" sz="2200" b="1" dirty="0" smtClean="0"/>
              <a:t>Limitations of weather forecasts </a:t>
            </a:r>
            <a:r>
              <a:rPr lang="en-US" sz="2200" dirty="0" smtClean="0"/>
              <a:t>and other information about hazards</a:t>
            </a:r>
          </a:p>
          <a:p>
            <a:endParaRPr lang="en-US" sz="2200" dirty="0" smtClean="0"/>
          </a:p>
          <a:p>
            <a:r>
              <a:rPr lang="en-US" sz="2200" b="1" dirty="0" smtClean="0"/>
              <a:t>Ever-changing technology</a:t>
            </a:r>
          </a:p>
          <a:p>
            <a:endParaRPr lang="en-US" sz="2200" dirty="0" smtClean="0"/>
          </a:p>
          <a:p>
            <a:r>
              <a:rPr lang="en-US" sz="2200" dirty="0" smtClean="0"/>
              <a:t>Difficulty of </a:t>
            </a:r>
            <a:r>
              <a:rPr lang="en-US" sz="2200" b="1" dirty="0" smtClean="0"/>
              <a:t>interdisciplinary research </a:t>
            </a:r>
            <a:r>
              <a:rPr lang="en-US" sz="2200" dirty="0" smtClean="0"/>
              <a:t>and </a:t>
            </a:r>
            <a:r>
              <a:rPr lang="en-US" sz="2200" b="1" dirty="0" smtClean="0"/>
              <a:t>translating research results to practice </a:t>
            </a:r>
          </a:p>
          <a:p>
            <a:endParaRPr lang="en-US" sz="2200" b="1" dirty="0" smtClean="0"/>
          </a:p>
          <a:p>
            <a:r>
              <a:rPr lang="en-US" sz="2200" b="1" dirty="0" smtClean="0"/>
              <a:t>Incentivizing relevant stakeholders to participate</a:t>
            </a:r>
            <a:endParaRPr lang="en-US" sz="2200" b="1" dirty="0"/>
          </a:p>
        </p:txBody>
      </p:sp>
    </p:spTree>
    <p:extLst>
      <p:ext uri="{BB962C8B-B14F-4D97-AF65-F5344CB8AC3E}">
        <p14:creationId xmlns:p14="http://schemas.microsoft.com/office/powerpoint/2010/main" val="313200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Summary</a:t>
            </a:r>
            <a:endParaRPr lang="en-US" sz="4000" dirty="0"/>
          </a:p>
        </p:txBody>
      </p:sp>
      <p:sp>
        <p:nvSpPr>
          <p:cNvPr id="3" name="Content Placeholder 2"/>
          <p:cNvSpPr>
            <a:spLocks noGrp="1"/>
          </p:cNvSpPr>
          <p:nvPr>
            <p:ph sz="quarter" idx="10"/>
          </p:nvPr>
        </p:nvSpPr>
        <p:spPr>
          <a:xfrm>
            <a:off x="345859" y="1081217"/>
            <a:ext cx="8459369" cy="4626938"/>
          </a:xfrm>
        </p:spPr>
        <p:txBody>
          <a:bodyPr/>
          <a:lstStyle/>
          <a:p>
            <a:r>
              <a:rPr lang="en-US" sz="2200" dirty="0" smtClean="0"/>
              <a:t>A more cohesive and all-encompassing alert and warning system is needed that can:</a:t>
            </a:r>
          </a:p>
          <a:p>
            <a:pPr lvl="1"/>
            <a:r>
              <a:rPr lang="en-US" sz="1800" dirty="0" smtClean="0"/>
              <a:t>Better integrate public and private communications mechanisms and sources of information </a:t>
            </a:r>
          </a:p>
          <a:p>
            <a:pPr lvl="1"/>
            <a:r>
              <a:rPr lang="en-US" sz="1800" dirty="0" smtClean="0"/>
              <a:t>Continue to provide the necessary information for the purpose of preserving the health and safety of people</a:t>
            </a:r>
          </a:p>
          <a:p>
            <a:pPr lvl="1"/>
            <a:r>
              <a:rPr lang="en-US" sz="1800" dirty="0" smtClean="0"/>
              <a:t>Employ a technology-agnostic architecture that allows new technologies for delivering alerts be adopted quickly. </a:t>
            </a:r>
          </a:p>
          <a:p>
            <a:r>
              <a:rPr lang="en-US" sz="2200" dirty="0"/>
              <a:t>The nation’s alerting capabilities, such as WEA and IPAWS, will need to evolve and progress as the capabilities of smart phones and other mobile broadband devices improve and newer technologies become available. </a:t>
            </a:r>
            <a:endParaRPr lang="en-US" sz="2200" dirty="0" smtClean="0"/>
          </a:p>
          <a:p>
            <a:r>
              <a:rPr lang="en-US" sz="2200" dirty="0" smtClean="0"/>
              <a:t>This </a:t>
            </a:r>
            <a:r>
              <a:rPr lang="en-US" sz="2200" dirty="0"/>
              <a:t>evolution will need to be informed by both technical </a:t>
            </a:r>
            <a:r>
              <a:rPr lang="en-US" sz="2200" dirty="0" smtClean="0"/>
              <a:t>and </a:t>
            </a:r>
            <a:r>
              <a:rPr lang="en-US" sz="2200" dirty="0"/>
              <a:t>social and behavioral science research.</a:t>
            </a:r>
          </a:p>
          <a:p>
            <a:pPr lvl="1"/>
            <a:endParaRPr lang="en-US" sz="1800" dirty="0" smtClean="0"/>
          </a:p>
          <a:p>
            <a:endParaRPr lang="en-US" sz="2000" dirty="0"/>
          </a:p>
        </p:txBody>
      </p:sp>
    </p:spTree>
    <p:extLst>
      <p:ext uri="{BB962C8B-B14F-4D97-AF65-F5344CB8AC3E}">
        <p14:creationId xmlns:p14="http://schemas.microsoft.com/office/powerpoint/2010/main" val="168858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94607" y="4177115"/>
            <a:ext cx="8459369" cy="1798682"/>
          </a:xfrm>
        </p:spPr>
        <p:txBody>
          <a:bodyPr/>
          <a:lstStyle/>
          <a:p>
            <a:pPr marL="0" indent="0" algn="ctr">
              <a:buNone/>
            </a:pPr>
            <a:r>
              <a:rPr lang="en-US" b="1" dirty="0" smtClean="0"/>
              <a:t>Questions? </a:t>
            </a:r>
          </a:p>
          <a:p>
            <a:pPr marL="0" indent="0" algn="ctr">
              <a:buNone/>
            </a:pPr>
            <a:endParaRPr lang="en-US" b="1" dirty="0"/>
          </a:p>
          <a:p>
            <a:pPr marL="0" indent="0" algn="ctr">
              <a:buNone/>
            </a:pPr>
            <a:endParaRPr lang="en-US" sz="1400" b="1" dirty="0" smtClean="0"/>
          </a:p>
          <a:p>
            <a:pPr marL="0" indent="0" algn="ctr">
              <a:buNone/>
            </a:pPr>
            <a:r>
              <a:rPr lang="en-US" sz="1400" b="1" dirty="0" smtClean="0"/>
              <a:t>Download the report at </a:t>
            </a:r>
            <a:r>
              <a:rPr lang="en-US" sz="1400" b="1" u="sng" dirty="0" smtClean="0"/>
              <a:t>nap.edu/24935</a:t>
            </a:r>
            <a:endParaRPr lang="en-US" sz="1400" b="1" u="sn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165" y="588499"/>
            <a:ext cx="5888254" cy="29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5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3845"/>
          </a:xfrm>
        </p:spPr>
        <p:txBody>
          <a:bodyPr/>
          <a:lstStyle/>
          <a:p>
            <a:r>
              <a:rPr lang="en-US" sz="4000" dirty="0" smtClean="0"/>
              <a:t>Committee</a:t>
            </a:r>
            <a:endParaRPr lang="en-US" sz="4000" dirty="0"/>
          </a:p>
        </p:txBody>
      </p:sp>
      <p:sp>
        <p:nvSpPr>
          <p:cNvPr id="3" name="Content Placeholder 2"/>
          <p:cNvSpPr>
            <a:spLocks noGrp="1"/>
          </p:cNvSpPr>
          <p:nvPr>
            <p:ph sz="quarter" idx="10"/>
          </p:nvPr>
        </p:nvSpPr>
        <p:spPr>
          <a:xfrm>
            <a:off x="373996" y="1440268"/>
            <a:ext cx="8459369" cy="4538111"/>
          </a:xfrm>
        </p:spPr>
        <p:txBody>
          <a:bodyPr/>
          <a:lstStyle/>
          <a:p>
            <a:r>
              <a:rPr lang="en-US" sz="2000" dirty="0"/>
              <a:t>RAMESH RAO, University of California San Diego, Chair</a:t>
            </a:r>
          </a:p>
          <a:p>
            <a:r>
              <a:rPr lang="en-US" sz="2000" dirty="0"/>
              <a:t>JAMES CAVERLEE, Texas A&amp;M University </a:t>
            </a:r>
          </a:p>
          <a:p>
            <a:r>
              <a:rPr lang="en-US" sz="2000" dirty="0"/>
              <a:t>ROOP DAVE, Information Technology Research Academy, New Delhi</a:t>
            </a:r>
          </a:p>
          <a:p>
            <a:r>
              <a:rPr lang="en-US" sz="2000" dirty="0"/>
              <a:t>EVE GRUNTFEST, California Polytechnic State University</a:t>
            </a:r>
          </a:p>
          <a:p>
            <a:r>
              <a:rPr lang="en-US" sz="2000" dirty="0"/>
              <a:t>BROOKE LIU, University of </a:t>
            </a:r>
            <a:r>
              <a:rPr lang="en-US" sz="2000" dirty="0" smtClean="0"/>
              <a:t>Maryland</a:t>
            </a:r>
          </a:p>
          <a:p>
            <a:r>
              <a:rPr lang="en-US" sz="2000" dirty="0" smtClean="0"/>
              <a:t>LESLIE </a:t>
            </a:r>
            <a:r>
              <a:rPr lang="en-US" sz="2000" dirty="0"/>
              <a:t>LUKE, Los Angeles County Office of Emergency Management</a:t>
            </a:r>
          </a:p>
          <a:p>
            <a:r>
              <a:rPr lang="en-US" sz="2000" dirty="0"/>
              <a:t>DENNIS MILETI, University of Colorado, Boulder</a:t>
            </a:r>
          </a:p>
          <a:p>
            <a:r>
              <a:rPr lang="en-US" sz="2000" dirty="0"/>
              <a:t>NAMBIRAJAN SESHADRI, Broadcom Corporation (retired)</a:t>
            </a:r>
          </a:p>
          <a:p>
            <a:r>
              <a:rPr lang="en-US" sz="2000" dirty="0"/>
              <a:t>DOUGLAS SICKER, Carnegie Mellon University</a:t>
            </a:r>
          </a:p>
          <a:p>
            <a:r>
              <a:rPr lang="en-US" sz="2000" dirty="0"/>
              <a:t>KATE STARBIRD, University of Washington</a:t>
            </a:r>
          </a:p>
          <a:p>
            <a:r>
              <a:rPr lang="en-US" sz="2000" dirty="0"/>
              <a:t>CHARLES L. WERNER, </a:t>
            </a:r>
            <a:r>
              <a:rPr lang="en-US" sz="2000" dirty="0" err="1"/>
              <a:t>ParadeRest</a:t>
            </a:r>
            <a:r>
              <a:rPr lang="en-US" sz="2000" dirty="0"/>
              <a:t> and Commonwealth of Virginia</a:t>
            </a:r>
          </a:p>
        </p:txBody>
      </p:sp>
    </p:spTree>
    <p:extLst>
      <p:ext uri="{BB962C8B-B14F-4D97-AF65-F5344CB8AC3E}">
        <p14:creationId xmlns:p14="http://schemas.microsoft.com/office/powerpoint/2010/main" val="113575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Statement of Task</a:t>
            </a:r>
            <a:endParaRPr lang="en-US" sz="4000" dirty="0"/>
          </a:p>
        </p:txBody>
      </p:sp>
      <p:sp>
        <p:nvSpPr>
          <p:cNvPr id="4" name="Content Placeholder 3"/>
          <p:cNvSpPr>
            <a:spLocks noGrp="1"/>
          </p:cNvSpPr>
          <p:nvPr>
            <p:ph sz="quarter" idx="10"/>
          </p:nvPr>
        </p:nvSpPr>
        <p:spPr>
          <a:xfrm>
            <a:off x="345859" y="1321719"/>
            <a:ext cx="8459369" cy="4231687"/>
          </a:xfrm>
        </p:spPr>
        <p:txBody>
          <a:bodyPr/>
          <a:lstStyle/>
          <a:p>
            <a:pPr algn="just"/>
            <a:r>
              <a:rPr lang="en-US" sz="2000" b="1" dirty="0" smtClean="0"/>
              <a:t>Review current knowledge </a:t>
            </a:r>
            <a:r>
              <a:rPr lang="en-US" sz="2000" dirty="0" smtClean="0"/>
              <a:t>about how to effectively deploy and use emergency alert and warning systems and explore related future computing, engineering, and social science research needs</a:t>
            </a:r>
          </a:p>
          <a:p>
            <a:pPr algn="just"/>
            <a:r>
              <a:rPr lang="en-US" sz="2000" b="1" dirty="0" smtClean="0"/>
              <a:t>Convene workshop </a:t>
            </a:r>
            <a:r>
              <a:rPr lang="en-US" sz="2000" dirty="0" smtClean="0"/>
              <a:t>to capture results of DHS S&amp;T-sponsored and other recent research and foster dialog among technologists, social science researchers, and emergency managers</a:t>
            </a:r>
          </a:p>
          <a:p>
            <a:pPr algn="just"/>
            <a:r>
              <a:rPr lang="en-US" sz="2000" b="1" dirty="0" smtClean="0"/>
              <a:t>Summarize</a:t>
            </a:r>
            <a:r>
              <a:rPr lang="en-US" sz="2000" dirty="0" smtClean="0"/>
              <a:t> results of DHS-sponsored research </a:t>
            </a:r>
          </a:p>
          <a:p>
            <a:pPr algn="just"/>
            <a:r>
              <a:rPr lang="en-US" sz="2000" dirty="0" smtClean="0"/>
              <a:t>Provide an </a:t>
            </a:r>
            <a:r>
              <a:rPr lang="en-US" sz="2000" b="1" dirty="0" smtClean="0"/>
              <a:t>overview of current knowledge </a:t>
            </a:r>
            <a:r>
              <a:rPr lang="en-US" sz="2000" dirty="0" smtClean="0"/>
              <a:t>about emergency alerts and warnings and their relationship to citizen interactions and information needs </a:t>
            </a:r>
          </a:p>
          <a:p>
            <a:pPr algn="just"/>
            <a:r>
              <a:rPr lang="en-US" sz="2000" b="1" dirty="0" smtClean="0"/>
              <a:t>Set forth an interdisciplinary research agenda </a:t>
            </a:r>
            <a:r>
              <a:rPr lang="en-US" sz="2000" dirty="0" smtClean="0"/>
              <a:t>that highlights gaps and future needs</a:t>
            </a:r>
            <a:endParaRPr lang="en-US" sz="2000" dirty="0"/>
          </a:p>
        </p:txBody>
      </p:sp>
    </p:spTree>
    <p:extLst>
      <p:ext uri="{BB962C8B-B14F-4D97-AF65-F5344CB8AC3E}">
        <p14:creationId xmlns:p14="http://schemas.microsoft.com/office/powerpoint/2010/main" val="35595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Defining Alerts and Warnings</a:t>
            </a:r>
            <a:endParaRPr lang="en-US" sz="4000" dirty="0"/>
          </a:p>
        </p:txBody>
      </p:sp>
      <p:sp>
        <p:nvSpPr>
          <p:cNvPr id="3" name="Content Placeholder 2"/>
          <p:cNvSpPr>
            <a:spLocks noGrp="1"/>
          </p:cNvSpPr>
          <p:nvPr>
            <p:ph sz="quarter" idx="10"/>
          </p:nvPr>
        </p:nvSpPr>
        <p:spPr>
          <a:xfrm>
            <a:off x="281465" y="1266290"/>
            <a:ext cx="8459369" cy="2816314"/>
          </a:xfrm>
        </p:spPr>
        <p:txBody>
          <a:bodyPr/>
          <a:lstStyle/>
          <a:p>
            <a:r>
              <a:rPr lang="en-US" sz="2400" dirty="0" smtClean="0"/>
              <a:t>Purpose of alerts</a:t>
            </a:r>
          </a:p>
          <a:p>
            <a:pPr lvl="1"/>
            <a:r>
              <a:rPr lang="en-US" sz="1800" b="1" dirty="0" smtClean="0"/>
              <a:t>To deliver</a:t>
            </a:r>
            <a:r>
              <a:rPr lang="en-US" sz="1800" dirty="0" smtClean="0"/>
              <a:t> messages to warn populations at risk of </a:t>
            </a:r>
            <a:r>
              <a:rPr lang="en-US" sz="1800" b="1" dirty="0" smtClean="0"/>
              <a:t>imminent threats </a:t>
            </a:r>
            <a:r>
              <a:rPr lang="en-US" sz="1800" dirty="0" smtClean="0"/>
              <a:t>with the goal of </a:t>
            </a:r>
            <a:r>
              <a:rPr lang="en-US" sz="1800" b="1" dirty="0" smtClean="0"/>
              <a:t>maximizing the probability </a:t>
            </a:r>
            <a:r>
              <a:rPr lang="en-US" sz="1800" dirty="0" smtClean="0"/>
              <a:t>that people take protective actions and </a:t>
            </a:r>
            <a:r>
              <a:rPr lang="en-US" sz="1800" b="1" dirty="0" smtClean="0"/>
              <a:t>minimizing their delay </a:t>
            </a:r>
            <a:r>
              <a:rPr lang="en-US" sz="1800" dirty="0" smtClean="0"/>
              <a:t>in taking those actions</a:t>
            </a:r>
          </a:p>
          <a:p>
            <a:pPr lvl="1"/>
            <a:endParaRPr lang="en-US" sz="1800" dirty="0" smtClean="0"/>
          </a:p>
          <a:p>
            <a:r>
              <a:rPr lang="en-US" sz="2400" dirty="0" smtClean="0"/>
              <a:t>Why are they important?</a:t>
            </a:r>
            <a:endParaRPr lang="en-US" sz="2200" dirty="0" smtClean="0"/>
          </a:p>
          <a:p>
            <a:pPr lvl="1"/>
            <a:r>
              <a:rPr lang="en-US" sz="1800" b="1" dirty="0" smtClean="0"/>
              <a:t>To alert the public about natural hazards </a:t>
            </a:r>
            <a:r>
              <a:rPr lang="en-US" sz="1800" dirty="0" smtClean="0"/>
              <a:t>such as severe weather and </a:t>
            </a:r>
            <a:r>
              <a:rPr lang="en-US" sz="1800" b="1" dirty="0" smtClean="0"/>
              <a:t>manmade events</a:t>
            </a:r>
            <a:r>
              <a:rPr lang="en-US" sz="1800" dirty="0" smtClean="0"/>
              <a:t> such as terrorist attacks or </a:t>
            </a:r>
            <a:r>
              <a:rPr lang="en-US" sz="1800" dirty="0" err="1" smtClean="0"/>
              <a:t>chem</a:t>
            </a:r>
            <a:r>
              <a:rPr lang="en-US" sz="1800" dirty="0" smtClean="0"/>
              <a:t>/bio threats</a:t>
            </a:r>
          </a:p>
        </p:txBody>
      </p:sp>
      <p:sp>
        <p:nvSpPr>
          <p:cNvPr id="5" name="AutoShape 2" descr="Image result for haza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379"/>
          <a:stretch/>
        </p:blipFill>
        <p:spPr bwMode="auto">
          <a:xfrm>
            <a:off x="-20995" y="4550574"/>
            <a:ext cx="1572340" cy="116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345" y="4550575"/>
            <a:ext cx="1756832" cy="116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Image result for chemical thre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034" y="4550575"/>
            <a:ext cx="1369283" cy="116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0" descr="Image result for radiological threa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pic>
        <p:nvPicPr>
          <p:cNvPr id="2060"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r="13882"/>
          <a:stretch/>
        </p:blipFill>
        <p:spPr bwMode="auto">
          <a:xfrm>
            <a:off x="3308177" y="4550574"/>
            <a:ext cx="1791857" cy="116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506" y="4550581"/>
            <a:ext cx="2731494" cy="116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46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Events</a:t>
            </a:r>
            <a:endParaRPr lang="en-US" dirty="0"/>
          </a:p>
        </p:txBody>
      </p:sp>
      <p:sp>
        <p:nvSpPr>
          <p:cNvPr id="3" name="Content Placeholder 2"/>
          <p:cNvSpPr>
            <a:spLocks noGrp="1"/>
          </p:cNvSpPr>
          <p:nvPr>
            <p:ph sz="quarter" idx="10"/>
          </p:nvPr>
        </p:nvSpPr>
        <p:spPr>
          <a:xfrm>
            <a:off x="332980" y="3915175"/>
            <a:ext cx="8459369" cy="2047743"/>
          </a:xfrm>
        </p:spPr>
        <p:txBody>
          <a:bodyPr/>
          <a:lstStyle/>
          <a:p>
            <a:r>
              <a:rPr lang="en-US" sz="2500" dirty="0" smtClean="0"/>
              <a:t>Hurricanes </a:t>
            </a:r>
            <a:r>
              <a:rPr lang="en-US" sz="2500" dirty="0"/>
              <a:t>Harvey, Irma, and Maria </a:t>
            </a:r>
            <a:endParaRPr lang="en-US" sz="2500" dirty="0" smtClean="0"/>
          </a:p>
          <a:p>
            <a:r>
              <a:rPr lang="en-US" sz="2500" dirty="0" smtClean="0"/>
              <a:t>The October </a:t>
            </a:r>
            <a:r>
              <a:rPr lang="en-US" sz="2500" dirty="0"/>
              <a:t>1, 2017, shootings on the Las Vegas </a:t>
            </a:r>
            <a:r>
              <a:rPr lang="en-US" sz="2500" dirty="0" smtClean="0"/>
              <a:t>Strip</a:t>
            </a:r>
          </a:p>
          <a:p>
            <a:r>
              <a:rPr lang="en-US" sz="2500" dirty="0" smtClean="0"/>
              <a:t>2017 </a:t>
            </a:r>
            <a:r>
              <a:rPr lang="en-US" sz="2500" dirty="0"/>
              <a:t>California </a:t>
            </a:r>
            <a:r>
              <a:rPr lang="en-US" sz="2500" dirty="0" smtClean="0"/>
              <a:t>wildfires</a:t>
            </a:r>
            <a:endParaRPr lang="en-US" sz="2500" dirty="0"/>
          </a:p>
        </p:txBody>
      </p:sp>
      <p:pic>
        <p:nvPicPr>
          <p:cNvPr id="2056" name="Picture 8" descr="Image result for las vegas shoo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63" y="1547407"/>
            <a:ext cx="3152062" cy="168069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7407"/>
            <a:ext cx="3026536" cy="168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Image result for california fi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625" y="1547407"/>
            <a:ext cx="3161558" cy="168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1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Recent DHS-Supported Research			</a:t>
            </a:r>
            <a:endParaRPr lang="en-US" sz="4000" dirty="0"/>
          </a:p>
        </p:txBody>
      </p:sp>
      <p:sp>
        <p:nvSpPr>
          <p:cNvPr id="3" name="Content Placeholder 2"/>
          <p:cNvSpPr>
            <a:spLocks noGrp="1"/>
          </p:cNvSpPr>
          <p:nvPr>
            <p:ph sz="quarter" idx="10"/>
          </p:nvPr>
        </p:nvSpPr>
        <p:spPr>
          <a:xfrm>
            <a:off x="358738" y="1348472"/>
            <a:ext cx="8459369" cy="4231687"/>
          </a:xfrm>
        </p:spPr>
        <p:txBody>
          <a:bodyPr/>
          <a:lstStyle/>
          <a:p>
            <a:r>
              <a:rPr lang="en-US" sz="2200" dirty="0" smtClean="0"/>
              <a:t>Public Response</a:t>
            </a:r>
          </a:p>
          <a:p>
            <a:pPr lvl="1"/>
            <a:r>
              <a:rPr lang="en-US" sz="1800" dirty="0" smtClean="0"/>
              <a:t>E.g., public perception of various hazards, public reactions to messages of various character lengths (140, 280, 1380) and psychophysiological</a:t>
            </a:r>
            <a:r>
              <a:rPr lang="en-US" sz="1800" dirty="0"/>
              <a:t>, emotional, cognitive, and behavioral responses to a simulated WEA </a:t>
            </a:r>
            <a:r>
              <a:rPr lang="en-US" sz="1800" dirty="0" smtClean="0"/>
              <a:t>message</a:t>
            </a:r>
          </a:p>
          <a:p>
            <a:r>
              <a:rPr lang="en-US" sz="2200" dirty="0" err="1" smtClean="0"/>
              <a:t>Geotargeting</a:t>
            </a:r>
            <a:endParaRPr lang="en-US" sz="2200" dirty="0" smtClean="0"/>
          </a:p>
          <a:p>
            <a:pPr lvl="1"/>
            <a:r>
              <a:rPr lang="en-US" sz="1800" dirty="0" smtClean="0"/>
              <a:t>E.g., new </a:t>
            </a:r>
            <a:r>
              <a:rPr lang="en-US" sz="1800" dirty="0" err="1" smtClean="0"/>
              <a:t>geotargeting</a:t>
            </a:r>
            <a:r>
              <a:rPr lang="en-US" sz="1800" dirty="0" smtClean="0"/>
              <a:t> mechanisms, diffusion behavior of messages, and public benefit and performance tradeoffs of geo-targeted WEA messages.</a:t>
            </a:r>
          </a:p>
          <a:p>
            <a:r>
              <a:rPr lang="en-US" sz="2200" dirty="0" smtClean="0"/>
              <a:t>Technologies</a:t>
            </a:r>
          </a:p>
          <a:p>
            <a:pPr lvl="1"/>
            <a:r>
              <a:rPr lang="en-US" sz="1800" dirty="0" smtClean="0"/>
              <a:t>E.g., integration strategies to aid alert originators adopt and utilize WEA and cybersecurity guidelines for cell carriers  </a:t>
            </a:r>
          </a:p>
          <a:p>
            <a:pPr lvl="1"/>
            <a:endParaRPr lang="en-US" sz="1800" dirty="0"/>
          </a:p>
        </p:txBody>
      </p:sp>
    </p:spTree>
    <p:extLst>
      <p:ext uri="{BB962C8B-B14F-4D97-AF65-F5344CB8AC3E}">
        <p14:creationId xmlns:p14="http://schemas.microsoft.com/office/powerpoint/2010/main" val="45377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971"/>
            <a:ext cx="9144000" cy="1143000"/>
          </a:xfrm>
        </p:spPr>
        <p:txBody>
          <a:bodyPr/>
          <a:lstStyle/>
          <a:p>
            <a:r>
              <a:rPr lang="en-US" sz="4000" dirty="0" smtClean="0"/>
              <a:t>Desired Properties of an Alert System</a:t>
            </a:r>
            <a:br>
              <a:rPr lang="en-US" sz="4000" dirty="0" smtClean="0"/>
            </a:br>
            <a:endParaRPr lang="en-US" sz="4000" dirty="0"/>
          </a:p>
        </p:txBody>
      </p:sp>
      <p:sp>
        <p:nvSpPr>
          <p:cNvPr id="3" name="Content Placeholder 2"/>
          <p:cNvSpPr>
            <a:spLocks noGrp="1"/>
          </p:cNvSpPr>
          <p:nvPr>
            <p:ph sz="quarter" idx="10"/>
          </p:nvPr>
        </p:nvSpPr>
        <p:spPr>
          <a:xfrm>
            <a:off x="345859" y="978543"/>
            <a:ext cx="8459369" cy="4769588"/>
          </a:xfrm>
        </p:spPr>
        <p:txBody>
          <a:bodyPr/>
          <a:lstStyle/>
          <a:p>
            <a:r>
              <a:rPr lang="en-US" sz="2000" b="1" dirty="0" smtClean="0"/>
              <a:t>Only reach people at risk </a:t>
            </a:r>
            <a:r>
              <a:rPr lang="en-US" sz="2000" dirty="0" smtClean="0"/>
              <a:t>from (or have other interests in) the hazard. </a:t>
            </a:r>
          </a:p>
          <a:p>
            <a:r>
              <a:rPr lang="en-US" sz="2000" b="1" dirty="0" smtClean="0"/>
              <a:t>Communicate impact and recommend protective actions </a:t>
            </a:r>
            <a:r>
              <a:rPr lang="en-US" sz="2000" dirty="0" smtClean="0"/>
              <a:t>that people can understand and can reasonably take, with guidance </a:t>
            </a:r>
            <a:r>
              <a:rPr lang="en-US" sz="2000" b="1" dirty="0" smtClean="0"/>
              <a:t>tailored to the circumstances </a:t>
            </a:r>
            <a:r>
              <a:rPr lang="en-US" sz="2000" dirty="0" smtClean="0"/>
              <a:t>of each alert recipient. </a:t>
            </a:r>
          </a:p>
          <a:p>
            <a:r>
              <a:rPr lang="en-US" sz="2000" b="1" dirty="0" smtClean="0"/>
              <a:t>Reflect changing information </a:t>
            </a:r>
            <a:r>
              <a:rPr lang="en-US" sz="2000" b="1" dirty="0"/>
              <a:t>needs </a:t>
            </a:r>
            <a:r>
              <a:rPr lang="en-US" sz="2000" dirty="0" smtClean="0"/>
              <a:t>as </a:t>
            </a:r>
            <a:r>
              <a:rPr lang="en-US" sz="2000" dirty="0"/>
              <a:t>an event unfolds</a:t>
            </a:r>
          </a:p>
          <a:p>
            <a:r>
              <a:rPr lang="en-US" sz="2000" b="1" dirty="0" smtClean="0"/>
              <a:t>Be respected and trusted</a:t>
            </a:r>
            <a:r>
              <a:rPr lang="en-US" sz="2000" dirty="0" smtClean="0"/>
              <a:t> by the public, emergency mangers, other public officials, and the media. </a:t>
            </a:r>
          </a:p>
          <a:p>
            <a:r>
              <a:rPr lang="en-US" sz="2000" dirty="0" smtClean="0"/>
              <a:t>Be </a:t>
            </a:r>
            <a:r>
              <a:rPr lang="en-US" sz="2000" b="1" dirty="0" smtClean="0"/>
              <a:t>suitable for all hazards </a:t>
            </a:r>
            <a:r>
              <a:rPr lang="en-US" sz="2000" dirty="0" smtClean="0"/>
              <a:t>and effective in reaching </a:t>
            </a:r>
            <a:r>
              <a:rPr lang="en-US" sz="2000" b="1" dirty="0" smtClean="0"/>
              <a:t>all at-risk populations</a:t>
            </a:r>
            <a:r>
              <a:rPr lang="en-US" sz="2000" dirty="0" smtClean="0"/>
              <a:t>. </a:t>
            </a:r>
          </a:p>
          <a:p>
            <a:r>
              <a:rPr lang="en-US" sz="2000" dirty="0" smtClean="0"/>
              <a:t>Work well </a:t>
            </a:r>
            <a:r>
              <a:rPr lang="en-US" sz="2000" b="1" dirty="0" smtClean="0"/>
              <a:t>alongside other government and private information sources</a:t>
            </a:r>
            <a:r>
              <a:rPr lang="en-US" sz="2000" dirty="0" smtClean="0"/>
              <a:t>. </a:t>
            </a:r>
          </a:p>
          <a:p>
            <a:r>
              <a:rPr lang="en-US" sz="2000" dirty="0" smtClean="0"/>
              <a:t>Allow for </a:t>
            </a:r>
            <a:r>
              <a:rPr lang="en-US" sz="2000" b="1" dirty="0" smtClean="0"/>
              <a:t>collecting feedback </a:t>
            </a:r>
            <a:r>
              <a:rPr lang="en-US" sz="2000" dirty="0" smtClean="0"/>
              <a:t>from the alerted population to </a:t>
            </a:r>
            <a:r>
              <a:rPr lang="en-US" sz="2000" b="1" dirty="0" smtClean="0"/>
              <a:t>determine the effectiveness </a:t>
            </a:r>
            <a:r>
              <a:rPr lang="en-US" sz="2000" dirty="0" smtClean="0"/>
              <a:t>of an alert and give emergency managers better </a:t>
            </a:r>
            <a:r>
              <a:rPr lang="en-US" sz="2000" b="1" dirty="0" smtClean="0"/>
              <a:t>situational awareness </a:t>
            </a:r>
            <a:r>
              <a:rPr lang="en-US" sz="2000" dirty="0" smtClean="0"/>
              <a:t>during an event.</a:t>
            </a:r>
            <a:endParaRPr lang="en-US" sz="2000" dirty="0"/>
          </a:p>
        </p:txBody>
      </p:sp>
    </p:spTree>
    <p:extLst>
      <p:ext uri="{BB962C8B-B14F-4D97-AF65-F5344CB8AC3E}">
        <p14:creationId xmlns:p14="http://schemas.microsoft.com/office/powerpoint/2010/main" val="321388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smtClean="0"/>
              <a:t>Evolving the Nation’s Alert and Warning System</a:t>
            </a:r>
            <a:endParaRPr lang="en-US" sz="3600" dirty="0"/>
          </a:p>
        </p:txBody>
      </p:sp>
      <p:sp>
        <p:nvSpPr>
          <p:cNvPr id="3" name="Content Placeholder 2"/>
          <p:cNvSpPr>
            <a:spLocks noGrp="1"/>
          </p:cNvSpPr>
          <p:nvPr>
            <p:ph sz="quarter" idx="10"/>
          </p:nvPr>
        </p:nvSpPr>
        <p:spPr>
          <a:xfrm>
            <a:off x="307223" y="1675216"/>
            <a:ext cx="8459369" cy="4210429"/>
          </a:xfrm>
        </p:spPr>
        <p:txBody>
          <a:bodyPr/>
          <a:lstStyle/>
          <a:p>
            <a:r>
              <a:rPr lang="en-US" sz="2400" dirty="0" smtClean="0"/>
              <a:t>Goal: Take advantage of new technologies and reflect new knowledge gleaned from events and research </a:t>
            </a:r>
          </a:p>
          <a:p>
            <a:endParaRPr lang="en-US" sz="2000" dirty="0" smtClean="0"/>
          </a:p>
          <a:p>
            <a:r>
              <a:rPr lang="en-US" sz="2400" dirty="0" smtClean="0"/>
              <a:t>Near-term goals</a:t>
            </a:r>
          </a:p>
          <a:p>
            <a:pPr lvl="1"/>
            <a:r>
              <a:rPr lang="en-US" sz="1800" dirty="0" smtClean="0"/>
              <a:t>Increase adoption of WEA and other existing alert and warning systems</a:t>
            </a:r>
          </a:p>
          <a:p>
            <a:pPr lvl="1"/>
            <a:r>
              <a:rPr lang="en-US" sz="1800" dirty="0" smtClean="0"/>
              <a:t>Exploit current knowledge about public response to craft more effective alert messages </a:t>
            </a:r>
          </a:p>
          <a:p>
            <a:pPr lvl="1"/>
            <a:r>
              <a:rPr lang="en-US" sz="1800" dirty="0" smtClean="0"/>
              <a:t>Use location information currently available on cell phones to improve </a:t>
            </a:r>
            <a:r>
              <a:rPr lang="en-US" sz="1800" dirty="0" err="1" smtClean="0"/>
              <a:t>geotargeting</a:t>
            </a:r>
            <a:r>
              <a:rPr lang="en-US" sz="1800" dirty="0" smtClean="0"/>
              <a:t> precision</a:t>
            </a:r>
          </a:p>
          <a:p>
            <a:pPr lvl="1"/>
            <a:r>
              <a:rPr lang="en-US" sz="1800" dirty="0" smtClean="0"/>
              <a:t>Exploit other </a:t>
            </a:r>
            <a:r>
              <a:rPr lang="en-US" sz="1800" dirty="0" err="1" smtClean="0"/>
              <a:t>comms</a:t>
            </a:r>
            <a:r>
              <a:rPr lang="en-US" sz="1800" dirty="0" smtClean="0"/>
              <a:t>: 4G/LTE</a:t>
            </a:r>
            <a:r>
              <a:rPr lang="en-US" sz="1800" dirty="0"/>
              <a:t>, </a:t>
            </a:r>
            <a:r>
              <a:rPr lang="en-US" sz="1800" dirty="0" err="1" smtClean="0"/>
              <a:t>WiFi</a:t>
            </a:r>
            <a:r>
              <a:rPr lang="en-US" sz="1800" dirty="0" smtClean="0"/>
              <a:t>, Bluetooth</a:t>
            </a:r>
            <a:r>
              <a:rPr lang="en-US" sz="1800" dirty="0"/>
              <a:t>, </a:t>
            </a:r>
            <a:r>
              <a:rPr lang="mr-IN" sz="1800" dirty="0" smtClean="0"/>
              <a:t>…</a:t>
            </a:r>
            <a:endParaRPr lang="en-US" sz="1800" dirty="0" smtClean="0"/>
          </a:p>
          <a:p>
            <a:pPr lvl="1"/>
            <a:r>
              <a:rPr lang="en-US" sz="1800" dirty="0" smtClean="0"/>
              <a:t>Add capabilities for performance monitoring and user feedback</a:t>
            </a:r>
          </a:p>
        </p:txBody>
      </p:sp>
    </p:spTree>
    <p:extLst>
      <p:ext uri="{BB962C8B-B14F-4D97-AF65-F5344CB8AC3E}">
        <p14:creationId xmlns:p14="http://schemas.microsoft.com/office/powerpoint/2010/main" val="2671376016"/>
      </p:ext>
    </p:extLst>
  </p:cSld>
  <p:clrMapOvr>
    <a:masterClrMapping/>
  </p:clrMapOvr>
</p:sld>
</file>

<file path=ppt/theme/theme1.xml><?xml version="1.0" encoding="utf-8"?>
<a:theme xmlns:a="http://schemas.openxmlformats.org/drawingml/2006/main" name="academynet_17998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academynet_179986</Template>
  <TotalTime>2642</TotalTime>
  <Words>2188</Words>
  <Application>Microsoft Office PowerPoint</Application>
  <PresentationFormat>On-screen Show (4:3)</PresentationFormat>
  <Paragraphs>190</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academynet_179986</vt:lpstr>
      <vt:lpstr>PowerPoint Presentation</vt:lpstr>
      <vt:lpstr>PowerPoint Presentation</vt:lpstr>
      <vt:lpstr>Committee</vt:lpstr>
      <vt:lpstr>Statement of Task</vt:lpstr>
      <vt:lpstr>Defining Alerts and Warnings</vt:lpstr>
      <vt:lpstr>Recent Events</vt:lpstr>
      <vt:lpstr>Recent DHS-Supported Research   </vt:lpstr>
      <vt:lpstr>Desired Properties of an Alert System </vt:lpstr>
      <vt:lpstr>Evolving the Nation’s Alert and Warning System</vt:lpstr>
      <vt:lpstr>Evolving the Nation’s Alert and Warning System (cont’d)</vt:lpstr>
      <vt:lpstr>Socio-Technical Research Agenda</vt:lpstr>
      <vt:lpstr>Crafting More Efficient Messages</vt:lpstr>
      <vt:lpstr>Meeting the Needs of Subpopulations</vt:lpstr>
      <vt:lpstr>Geotargeting</vt:lpstr>
      <vt:lpstr>Community Engagement &amp; Education</vt:lpstr>
      <vt:lpstr>Post-Alert Feedback</vt:lpstr>
      <vt:lpstr>WEA Delivery Technology</vt:lpstr>
      <vt:lpstr>Enhancing Alert Delivery</vt:lpstr>
      <vt:lpstr>Role of Connected Devices</vt:lpstr>
      <vt:lpstr>Trust, Security, and Privacy</vt:lpstr>
      <vt:lpstr>Challenges to Building a Better Alerting System</vt:lpstr>
      <vt:lpstr>Summary</vt:lpstr>
      <vt:lpstr>PowerPoint Presentation</vt:lpstr>
    </vt:vector>
  </TitlesOfParts>
  <Company>The National Academies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Alert and Warning Systems: Current Knowledge and Future Research Directions</dc:title>
  <dc:creator>Katiria Ortiz</dc:creator>
  <cp:lastModifiedBy>Katiria Ortiz</cp:lastModifiedBy>
  <cp:revision>83</cp:revision>
  <cp:lastPrinted>2017-04-21T19:10:51Z</cp:lastPrinted>
  <dcterms:created xsi:type="dcterms:W3CDTF">2017-11-14T15:58:18Z</dcterms:created>
  <dcterms:modified xsi:type="dcterms:W3CDTF">2018-01-29T18:07:40Z</dcterms:modified>
</cp:coreProperties>
</file>